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74" r:id="rId8"/>
    <p:sldId id="262" r:id="rId9"/>
    <p:sldId id="263" r:id="rId10"/>
    <p:sldId id="268" r:id="rId11"/>
    <p:sldId id="264" r:id="rId12"/>
    <p:sldId id="265" r:id="rId13"/>
    <p:sldId id="266" r:id="rId14"/>
    <p:sldId id="267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172F-9E1D-4DE8-B900-A0ACEFE20DBF}" type="datetimeFigureOut">
              <a:rPr lang="hr-HR" smtClean="0"/>
              <a:t>22.12.2019.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7979-C56A-43F3-8FCF-CA9E6A9220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176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172F-9E1D-4DE8-B900-A0ACEFE20DBF}" type="datetimeFigureOut">
              <a:rPr lang="hr-HR" smtClean="0"/>
              <a:t>22.12.2019.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7979-C56A-43F3-8FCF-CA9E6A9220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686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172F-9E1D-4DE8-B900-A0ACEFE20DBF}" type="datetimeFigureOut">
              <a:rPr lang="hr-HR" smtClean="0"/>
              <a:t>22.12.2019.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7979-C56A-43F3-8FCF-CA9E6A9220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564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172F-9E1D-4DE8-B900-A0ACEFE20DBF}" type="datetimeFigureOut">
              <a:rPr lang="hr-HR" smtClean="0"/>
              <a:t>22.12.2019.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7979-C56A-43F3-8FCF-CA9E6A9220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022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172F-9E1D-4DE8-B900-A0ACEFE20DBF}" type="datetimeFigureOut">
              <a:rPr lang="hr-HR" smtClean="0"/>
              <a:t>22.12.2019.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7979-C56A-43F3-8FCF-CA9E6A9220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5481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172F-9E1D-4DE8-B900-A0ACEFE20DBF}" type="datetimeFigureOut">
              <a:rPr lang="hr-HR" smtClean="0"/>
              <a:t>22.12.2019.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7979-C56A-43F3-8FCF-CA9E6A9220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164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172F-9E1D-4DE8-B900-A0ACEFE20DBF}" type="datetimeFigureOut">
              <a:rPr lang="hr-HR" smtClean="0"/>
              <a:t>22.12.2019.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7979-C56A-43F3-8FCF-CA9E6A9220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970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172F-9E1D-4DE8-B900-A0ACEFE20DBF}" type="datetimeFigureOut">
              <a:rPr lang="hr-HR" smtClean="0"/>
              <a:t>22.12.2019.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7979-C56A-43F3-8FCF-CA9E6A9220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5696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172F-9E1D-4DE8-B900-A0ACEFE20DBF}" type="datetimeFigureOut">
              <a:rPr lang="hr-HR" smtClean="0"/>
              <a:t>22.12.2019.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7979-C56A-43F3-8FCF-CA9E6A9220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4849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172F-9E1D-4DE8-B900-A0ACEFE20DBF}" type="datetimeFigureOut">
              <a:rPr lang="hr-HR" smtClean="0"/>
              <a:t>22.12.2019.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7979-C56A-43F3-8FCF-CA9E6A9220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9757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172F-9E1D-4DE8-B900-A0ACEFE20DBF}" type="datetimeFigureOut">
              <a:rPr lang="hr-HR" smtClean="0"/>
              <a:t>22.12.2019.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7979-C56A-43F3-8FCF-CA9E6A9220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274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3172F-9E1D-4DE8-B900-A0ACEFE20DBF}" type="datetimeFigureOut">
              <a:rPr lang="hr-HR" smtClean="0"/>
              <a:t>22.12.2019.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87979-C56A-43F3-8FCF-CA9E6A9220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944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FINANCIJSKA PISMENOST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155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Izdvajanje dijela džeparca radi štednje djecu će naučiti odgovornom financijskom ponašanju, utjecati na stvaranje pozitivnog stava prema štednji te im pokazati da je u životu često potrebno odricanje kako bi u budućnosti mogli ostvariti nešto više.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998" y="4001294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0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7200" dirty="0" smtClean="0"/>
              <a:t>Uputite ih u životne troškove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3200" dirty="0" smtClean="0"/>
          </a:p>
          <a:p>
            <a:endParaRPr lang="hr-HR" sz="3200" dirty="0" smtClean="0"/>
          </a:p>
          <a:p>
            <a:r>
              <a:rPr lang="hr-HR" sz="3200" dirty="0" smtClean="0"/>
              <a:t>Pokažite djeci svoje mjesečne račune i objasnite im da na iznos određenog računa utječe i njihovo ponašanje.</a:t>
            </a:r>
          </a:p>
          <a:p>
            <a:r>
              <a:rPr lang="hr-HR" sz="3200" dirty="0" smtClean="0"/>
              <a:t>Objasnite im kako oni mogu utjecati na smanjenje iznosa  pojedinog računa.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82212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7200" dirty="0" smtClean="0"/>
              <a:t>Poučite djecu o oglašavanju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hr-HR" sz="3200" dirty="0" smtClean="0"/>
          </a:p>
          <a:p>
            <a:endParaRPr lang="hr-HR" sz="3200" dirty="0" smtClean="0"/>
          </a:p>
          <a:p>
            <a:endParaRPr lang="hr-HR" sz="3200" dirty="0" smtClean="0"/>
          </a:p>
          <a:p>
            <a:r>
              <a:rPr lang="hr-HR" sz="3200" dirty="0" smtClean="0"/>
              <a:t>Marketinška industrija uvelike utječe na odluke mladih o potrošnji, ali i na razvijanje njihovih osobnih stavova i sustava vrijednosti.</a:t>
            </a:r>
          </a:p>
          <a:p>
            <a:endParaRPr lang="hr-HR" sz="3200" dirty="0"/>
          </a:p>
          <a:p>
            <a:endParaRPr lang="hr-HR" sz="3200" dirty="0" smtClean="0"/>
          </a:p>
          <a:p>
            <a:r>
              <a:rPr lang="hr-HR" sz="3200" dirty="0" smtClean="0"/>
              <a:t>Poučite djecu da određeni proizvod ne mora nužno biti najbolji zato što ga oglašava njihov omiljeni sportaš ili pjevačica.</a:t>
            </a:r>
            <a:endParaRPr lang="hr-HR" sz="32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2972" y="1262335"/>
            <a:ext cx="271462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47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7200" dirty="0" smtClean="0"/>
              <a:t>Pokušajte djecu pripremiti na „vršnjački pritisak”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r-HR" dirty="0" smtClean="0"/>
          </a:p>
          <a:p>
            <a:r>
              <a:rPr lang="hr-HR" dirty="0" smtClean="0"/>
              <a:t>Neka djeca ne prepoznaju vršnjački pritisak čak </a:t>
            </a:r>
          </a:p>
          <a:p>
            <a:pPr marL="0" indent="0">
              <a:buNone/>
            </a:pPr>
            <a:r>
              <a:rPr lang="hr-HR" dirty="0" smtClean="0"/>
              <a:t>   ni kad se on događa, a druga mogu biti </a:t>
            </a:r>
          </a:p>
          <a:p>
            <a:pPr marL="0" indent="0">
              <a:buNone/>
            </a:pPr>
            <a:r>
              <a:rPr lang="hr-HR" dirty="0" smtClean="0"/>
              <a:t>   pretjerano osjetljiva. </a:t>
            </a:r>
          </a:p>
          <a:p>
            <a:endParaRPr lang="hr-HR" dirty="0" smtClean="0"/>
          </a:p>
          <a:p>
            <a:r>
              <a:rPr lang="hr-HR" dirty="0" smtClean="0"/>
              <a:t>Počnite ih na vrijeme pripremati na to i svakodnevno im isticati kako materijalne stvari ne utječu na oblikovanje njihova identiteta.</a:t>
            </a:r>
          </a:p>
          <a:p>
            <a:endParaRPr lang="hr-HR" dirty="0"/>
          </a:p>
          <a:p>
            <a:r>
              <a:rPr lang="hr-HR" dirty="0" smtClean="0"/>
              <a:t>Samopouzdana su djeca znatno manje podložna vršnjačkom pritisku.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845" y="1677194"/>
            <a:ext cx="196215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90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7200" dirty="0" smtClean="0"/>
              <a:t>Uključite djecu u obiteljski proračun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sz="3200" dirty="0" smtClean="0"/>
              <a:t>Pokažite djeci svoj obiteljski proračun, objasnite im čemu služi i redovito ih uključujte u njegovo sastavljanje.</a:t>
            </a:r>
          </a:p>
          <a:p>
            <a:r>
              <a:rPr lang="hr-HR" sz="3200" dirty="0" smtClean="0"/>
              <a:t>Pojasnite im razliku između prihoda i rashoda i ponovno istaknite važnost štednje.</a:t>
            </a:r>
          </a:p>
          <a:p>
            <a:pPr marL="0" indent="0">
              <a:buNone/>
            </a:pPr>
            <a:endParaRPr lang="hr-HR" sz="32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771" y="4110581"/>
            <a:ext cx="24384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40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Djeca trebaju shvatiti važnost odgovornog upravljanja proračunom koji se temelji na ideji da rashodi nikako ne bi smjeli premašivati prihode.</a:t>
            </a:r>
          </a:p>
          <a:p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206" y="3540170"/>
            <a:ext cx="291465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42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7200" dirty="0" err="1" smtClean="0"/>
              <a:t>Štedilica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err="1"/>
              <a:t>Štedilica</a:t>
            </a:r>
            <a:r>
              <a:rPr lang="hr-HR" dirty="0"/>
              <a:t> je nastala u sklopu projekta „Naučimo upravljati novcem kako bismo lakše upravljali budućnošću“ koji je sufinancirala Europska unija iz Europskog socijalnog fonda.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  <a:p>
            <a:r>
              <a:rPr lang="hr-HR" dirty="0" err="1" smtClean="0"/>
              <a:t>Štedilica</a:t>
            </a:r>
            <a:r>
              <a:rPr lang="hr-HR" dirty="0" smtClean="0"/>
              <a:t> </a:t>
            </a:r>
            <a:r>
              <a:rPr lang="hr-HR" dirty="0"/>
              <a:t>omogućuje praćenje vlastitih financijskih sredstava te planiranje budžeta.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A</a:t>
            </a:r>
            <a:r>
              <a:rPr lang="hr-HR" dirty="0" smtClean="0"/>
              <a:t>plikacija treba pomoći </a:t>
            </a:r>
            <a:r>
              <a:rPr lang="hr-HR" dirty="0"/>
              <a:t>učenicima, studentima, ali i zaposlenima da nauče raspolagati svojim dostupnim sredstvima te da lakše definiraju prostor za uštede.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Neke od karakteristika: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Login korisnika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Rashodi</a:t>
            </a:r>
            <a:br>
              <a:rPr lang="hr-HR" dirty="0" smtClean="0"/>
            </a:br>
            <a:r>
              <a:rPr lang="hr-HR" dirty="0"/>
              <a:t>Prihodi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Statistika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Valutni </a:t>
            </a:r>
            <a:r>
              <a:rPr lang="hr-HR" dirty="0"/>
              <a:t>kalkulator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Trošak događaja</a:t>
            </a:r>
            <a:br>
              <a:rPr lang="hr-HR" dirty="0" smtClean="0"/>
            </a:br>
            <a:r>
              <a:rPr lang="hr-HR" dirty="0"/>
              <a:t>Planirana štednja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454" y="365501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95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Norveški književnik </a:t>
            </a:r>
            <a:r>
              <a:rPr lang="hr-HR" sz="3200" dirty="0" err="1"/>
              <a:t>Arne</a:t>
            </a:r>
            <a:r>
              <a:rPr lang="hr-HR" sz="3200" dirty="0"/>
              <a:t> </a:t>
            </a:r>
            <a:r>
              <a:rPr lang="hr-HR" sz="3200" dirty="0" err="1"/>
              <a:t>Garborg</a:t>
            </a:r>
            <a:r>
              <a:rPr lang="hr-HR" sz="3200" dirty="0"/>
              <a:t> jednom je rekao: “Novcem se može kupiti hrana, ali ne i apetit. Može se kupiti lijek, ali ne i zdravlje, udoban krevet, ali ne i san. Novcem se može kupiti znanje, ali ne i mudrost. Može se kupiti blještavilo, ali ne i ljepota, raskoš, ali ne i ljubav. Novcem se može kupiti zabava, ali ne i sreća. Može se steći poznanike, ali ne i prijatelje. Novcem se može kupiti sluga, ali ne i vjernost.”</a:t>
            </a:r>
          </a:p>
        </p:txBody>
      </p:sp>
    </p:spTree>
    <p:extLst>
      <p:ext uri="{BB962C8B-B14F-4D97-AF65-F5344CB8AC3E}">
        <p14:creationId xmlns:p14="http://schemas.microsoft.com/office/powerpoint/2010/main" val="214323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7200" dirty="0" smtClean="0"/>
              <a:t>Ponovimo!!!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Sve naše financijske odluke i aktivnosti imaju utjecaja na naše financijsko zdravlje u sadašnjosti, ali i budućnosti!</a:t>
            </a:r>
          </a:p>
          <a:p>
            <a:r>
              <a:rPr lang="hr-HR" dirty="0" smtClean="0"/>
              <a:t>Bezvremensko i provjereno pravilo: možemo i moramo uštedjeti 10% mjesečnih prihoda!</a:t>
            </a:r>
          </a:p>
          <a:p>
            <a:r>
              <a:rPr lang="hr-HR" dirty="0" smtClean="0"/>
              <a:t>Izradimo osobni proračun poštujući načelo većih prihoda od rashoda!</a:t>
            </a:r>
          </a:p>
          <a:p>
            <a:r>
              <a:rPr lang="hr-HR" dirty="0" smtClean="0"/>
              <a:t>Važno je imati dobar plan i čvrsto ga se držati, pomno isplanirati koliko ćemo i na što trošiti. Pri tome budimo realni i svjesni da si nećemo moći priuštiti sve što želimo. Zato racionalno trošimo novac!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1935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8000" dirty="0" smtClean="0"/>
              <a:t>Hvala na pozornosti!</a:t>
            </a:r>
          </a:p>
          <a:p>
            <a:pPr marL="0" indent="0">
              <a:buNone/>
            </a:pPr>
            <a:r>
              <a:rPr lang="hr-HR" sz="5400" dirty="0"/>
              <a:t> </a:t>
            </a:r>
            <a:r>
              <a:rPr lang="hr-HR" sz="5400" dirty="0" smtClean="0"/>
              <a:t>                  </a:t>
            </a:r>
          </a:p>
          <a:p>
            <a:pPr marL="0" indent="0">
              <a:buNone/>
            </a:pPr>
            <a:r>
              <a:rPr lang="hr-HR" sz="5400" dirty="0"/>
              <a:t> </a:t>
            </a:r>
            <a:r>
              <a:rPr lang="hr-HR" sz="5400" dirty="0" smtClean="0"/>
              <a:t>                                    </a:t>
            </a:r>
            <a:r>
              <a:rPr lang="hr-HR" sz="4000" smtClean="0"/>
              <a:t>Ksenija Som</a:t>
            </a:r>
            <a:endParaRPr lang="hr-HR" sz="5400" dirty="0"/>
          </a:p>
        </p:txBody>
      </p:sp>
    </p:spTree>
    <p:extLst>
      <p:ext uri="{BB962C8B-B14F-4D97-AF65-F5344CB8AC3E}">
        <p14:creationId xmlns:p14="http://schemas.microsoft.com/office/powerpoint/2010/main" val="183794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FINANCIJSKA PISMENOST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4800" dirty="0"/>
              <a:t>j</a:t>
            </a:r>
            <a:r>
              <a:rPr lang="hr-HR" sz="4800" dirty="0" smtClean="0"/>
              <a:t>est sposobnost donošenja odgovornih i ispravnih financijskih odluka u stvarnim životnim okolnostima.</a:t>
            </a:r>
            <a:endParaRPr lang="hr-HR" sz="48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386" y="4099151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66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Iznimno je važno da djeca, posebice tinejdžeri, budu svjesna financijske situacije u obitelji kako bi prilagodili svoje želje i, ako je moguće, također i pripomogla obiteljskom proračunu svojim radom putem učeničkih ili studentskih udruga.</a:t>
            </a:r>
          </a:p>
          <a:p>
            <a:endParaRPr lang="hr-HR" dirty="0"/>
          </a:p>
          <a:p>
            <a:r>
              <a:rPr lang="hr-HR" dirty="0" smtClean="0"/>
              <a:t>Najvažniji korak pri učenju djeteta kako mudro upravljati novcem jest da se i sami potrudimo ponašati financijski odgovorno i mudro upravljamo svojim novcem.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025" y="0"/>
            <a:ext cx="246697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52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035685"/>
            <a:ext cx="10515600" cy="1325563"/>
          </a:xfrm>
        </p:spPr>
        <p:txBody>
          <a:bodyPr>
            <a:noAutofit/>
          </a:bodyPr>
          <a:lstStyle/>
          <a:p>
            <a:r>
              <a:rPr lang="hr-HR" sz="7200" dirty="0"/>
              <a:t>Poučite ih otkud dolazi novac</a:t>
            </a:r>
            <a:br>
              <a:rPr lang="hr-HR" sz="7200" dirty="0"/>
            </a:b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sz="7200" dirty="0" smtClean="0"/>
          </a:p>
          <a:p>
            <a:r>
              <a:rPr lang="hr-HR" sz="3200" dirty="0" smtClean="0"/>
              <a:t>Vrlo je važno djeci objasniti razliku između potreba koje su nam nužne za život i želje koje nam nisu nužne, ali naš život čine ljepšim i nas zadovoljnijima.</a:t>
            </a:r>
            <a:endParaRPr lang="hr-HR" sz="32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346" y="4603976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68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7200" dirty="0" smtClean="0"/>
              <a:t/>
            </a:r>
            <a:br>
              <a:rPr lang="hr-HR" sz="7200" dirty="0" smtClean="0"/>
            </a:b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sz="7200" dirty="0" smtClean="0"/>
          </a:p>
          <a:p>
            <a:r>
              <a:rPr lang="hr-HR" sz="3200" dirty="0" smtClean="0"/>
              <a:t>Važno je da djeca shvate kako je količina novca ograničena te da je novac koji zarađujete povezan s razinom obrazovanja i vremenom koje provodite na poslu.</a:t>
            </a:r>
            <a:endParaRPr lang="hr-HR" sz="32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76" y="4540250"/>
            <a:ext cx="2581275" cy="177165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1304" y="4559300"/>
            <a:ext cx="26098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36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Dodijelite im džeparac</a:t>
            </a:r>
            <a:br>
              <a:rPr lang="hr-HR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Džeparac djeci omogućuje promišljanje o ostvarivanju želja i onom što im je zaista potrebno te s pomoću njega mogu shvatiti prave vrijednosti novca.</a:t>
            </a:r>
          </a:p>
          <a:p>
            <a:r>
              <a:rPr lang="hr-HR" dirty="0" smtClean="0"/>
              <a:t>Djetetu džeparac omogućuje prirodno i spontano učenje raspolaganja novcem pa će tako ubrzo naučiti ako potroši sve danas, sutra neće imati dovoljno novca za nešto drugo 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0161" y="532311"/>
            <a:ext cx="2609850" cy="1752600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776" y="4513217"/>
            <a:ext cx="3619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66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Kada treba djeci početi davati džeparac?</a:t>
            </a:r>
          </a:p>
          <a:p>
            <a:endParaRPr lang="hr-HR" dirty="0"/>
          </a:p>
          <a:p>
            <a:r>
              <a:rPr lang="hr-HR" dirty="0" smtClean="0"/>
              <a:t>Koliko često ga treba davati?</a:t>
            </a:r>
          </a:p>
          <a:p>
            <a:endParaRPr lang="hr-HR" dirty="0"/>
          </a:p>
          <a:p>
            <a:r>
              <a:rPr lang="hr-HR" dirty="0" smtClean="0"/>
              <a:t>Kako i gdje djeci treba dati džeparac?</a:t>
            </a:r>
          </a:p>
          <a:p>
            <a:endParaRPr lang="hr-HR" dirty="0"/>
          </a:p>
          <a:p>
            <a:r>
              <a:rPr lang="hr-HR" dirty="0" smtClean="0"/>
              <a:t>Koliko novca dati djeci?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517" y="295805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476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7200" dirty="0" smtClean="0"/>
              <a:t>Potaknite ih na zarađivanje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3200" dirty="0" smtClean="0"/>
              <a:t>Osvijestite djeci važnost rada za plaću, neka znaju da ste sav novac kojim raspolažete zaradili svojim radom.</a:t>
            </a:r>
          </a:p>
          <a:p>
            <a:endParaRPr lang="hr-HR" sz="3200" dirty="0"/>
          </a:p>
          <a:p>
            <a:endParaRPr lang="hr-HR" sz="3200" dirty="0" smtClean="0"/>
          </a:p>
          <a:p>
            <a:endParaRPr lang="hr-HR" sz="3200" dirty="0"/>
          </a:p>
          <a:p>
            <a:endParaRPr lang="hr-HR" sz="3200" dirty="0" smtClean="0"/>
          </a:p>
          <a:p>
            <a:r>
              <a:rPr lang="hr-HR" sz="3200" dirty="0" smtClean="0"/>
              <a:t>Potaknite tinejdžere da pronađu ljetni posao preko učeničke udruge kako bi povećali džeparac i shvatili da se jedino radom stvara bogatstvo.</a:t>
            </a:r>
            <a:endParaRPr lang="hr-HR" sz="32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511" y="2976426"/>
            <a:ext cx="28194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73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7200" dirty="0" smtClean="0"/>
              <a:t>Naučite ih važnosti štednje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Iznimno je važno djecu poticati na štednju, pomozite im osvijestiti da od svakog iznosa koji posjeduju određeni dio odmah odvoje za štednju.</a:t>
            </a:r>
          </a:p>
          <a:p>
            <a:endParaRPr lang="hr-HR" sz="3200" dirty="0"/>
          </a:p>
          <a:p>
            <a:pPr marL="0" indent="0">
              <a:buNone/>
            </a:pPr>
            <a:endParaRPr lang="hr-HR" sz="32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840" y="389627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0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748</Words>
  <Application>Microsoft Office PowerPoint</Application>
  <PresentationFormat>Široki zaslon</PresentationFormat>
  <Paragraphs>72</Paragraphs>
  <Slides>19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Tema sustava Office</vt:lpstr>
      <vt:lpstr>FINANCIJSKA PISMENOST</vt:lpstr>
      <vt:lpstr>FINANCIJSKA PISMENOST</vt:lpstr>
      <vt:lpstr>PowerPoint prezentacija</vt:lpstr>
      <vt:lpstr>Poučite ih otkud dolazi novac </vt:lpstr>
      <vt:lpstr> </vt:lpstr>
      <vt:lpstr>Dodijelite im džeparac </vt:lpstr>
      <vt:lpstr>PowerPoint prezentacija</vt:lpstr>
      <vt:lpstr>Potaknite ih na zarađivanje</vt:lpstr>
      <vt:lpstr>Naučite ih važnosti štednje</vt:lpstr>
      <vt:lpstr>PowerPoint prezentacija</vt:lpstr>
      <vt:lpstr>Uputite ih u životne troškove</vt:lpstr>
      <vt:lpstr>Poučite djecu o oglašavanju</vt:lpstr>
      <vt:lpstr>Pokušajte djecu pripremiti na „vršnjački pritisak”</vt:lpstr>
      <vt:lpstr>Uključite djecu u obiteljski proračun</vt:lpstr>
      <vt:lpstr>PowerPoint prezentacija</vt:lpstr>
      <vt:lpstr>Štedilica</vt:lpstr>
      <vt:lpstr>PowerPoint prezentacija</vt:lpstr>
      <vt:lpstr>Ponovimo!!!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FINANCIJSKA PISMENOST</dc:title>
  <dc:creator>Korisnik</dc:creator>
  <cp:lastModifiedBy>Korisnik</cp:lastModifiedBy>
  <cp:revision>36</cp:revision>
  <dcterms:created xsi:type="dcterms:W3CDTF">2019-12-22T15:08:53Z</dcterms:created>
  <dcterms:modified xsi:type="dcterms:W3CDTF">2019-12-22T22:22:52Z</dcterms:modified>
</cp:coreProperties>
</file>