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19"/>
  </p:notesMasterIdLst>
  <p:handoutMasterIdLst>
    <p:handoutMasterId r:id="rId20"/>
  </p:handoutMasterIdLst>
  <p:sldIdLst>
    <p:sldId id="256" r:id="rId5"/>
    <p:sldId id="257" r:id="rId6"/>
    <p:sldId id="263" r:id="rId7"/>
    <p:sldId id="276" r:id="rId8"/>
    <p:sldId id="272" r:id="rId9"/>
    <p:sldId id="273" r:id="rId10"/>
    <p:sldId id="277" r:id="rId11"/>
    <p:sldId id="279" r:id="rId12"/>
    <p:sldId id="275" r:id="rId13"/>
    <p:sldId id="274" r:id="rId14"/>
    <p:sldId id="265" r:id="rId15"/>
    <p:sldId id="278" r:id="rId16"/>
    <p:sldId id="280"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501"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12/25/2019</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12/25/2019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a:t>
            </a:fld>
            <a:endParaRPr lang="en-US" dirty="0"/>
          </a:p>
        </p:txBody>
      </p:sp>
    </p:spTree>
    <p:extLst>
      <p:ext uri="{BB962C8B-B14F-4D97-AF65-F5344CB8AC3E}">
        <p14:creationId xmlns:p14="http://schemas.microsoft.com/office/powerpoint/2010/main" val="309365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12/25/2019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12/25/2019</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smtClean="0"/>
              <a:t>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1295401"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12/25/2019</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12/25/2019</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12/25/2019</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smtClean="0"/>
              <a:t>Click to edit Master title style</a:t>
            </a:r>
            <a:endParaRPr lang="en-US" noProof="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12/25/2019</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12/25/2019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727" y="1497058"/>
            <a:ext cx="7578436" cy="2132833"/>
          </a:xfrm>
        </p:spPr>
        <p:txBody>
          <a:bodyPr/>
          <a:lstStyle/>
          <a:p>
            <a:r>
              <a:rPr lang="hr-HR" sz="3600" dirty="0" smtClean="0"/>
              <a:t>  Je li jezik mrtav ako se njime ne govori? – aktivno djelovanje mladih građana u čuvanju lokalnog leksika</a:t>
            </a:r>
            <a:endParaRPr lang="en-US" sz="3600" dirty="0"/>
          </a:p>
        </p:txBody>
      </p:sp>
      <p:sp>
        <p:nvSpPr>
          <p:cNvPr id="3" name="Subtitle 2"/>
          <p:cNvSpPr>
            <a:spLocks noGrp="1"/>
          </p:cNvSpPr>
          <p:nvPr>
            <p:ph type="subTitle" idx="1"/>
          </p:nvPr>
        </p:nvSpPr>
        <p:spPr>
          <a:xfrm>
            <a:off x="3681460" y="5084618"/>
            <a:ext cx="6210685" cy="628072"/>
          </a:xfrm>
        </p:spPr>
        <p:txBody>
          <a:bodyPr/>
          <a:lstStyle/>
          <a:p>
            <a:r>
              <a:rPr lang="hr-HR" dirty="0" smtClean="0"/>
              <a:t>Danijel Vilček, Srednja škola Marka Marulića</a:t>
            </a:r>
            <a:endParaRPr lang="en-US"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2AB3-9E22-45B7-B682-56304D5BD53D}"/>
              </a:ext>
            </a:extLst>
          </p:cNvPr>
          <p:cNvSpPr>
            <a:spLocks noGrp="1"/>
          </p:cNvSpPr>
          <p:nvPr>
            <p:ph type="title"/>
          </p:nvPr>
        </p:nvSpPr>
        <p:spPr>
          <a:xfrm>
            <a:off x="748145" y="982132"/>
            <a:ext cx="4127638" cy="1303867"/>
          </a:xfrm>
        </p:spPr>
        <p:txBody>
          <a:bodyPr/>
          <a:lstStyle/>
          <a:p>
            <a:r>
              <a:rPr lang="hr-HR" sz="2800" b="1" dirty="0" smtClean="0"/>
              <a:t>Građanski odgoj u nastavi jezika</a:t>
            </a:r>
            <a:endParaRPr lang="en-US" sz="2800" b="1" dirty="0"/>
          </a:p>
        </p:txBody>
      </p:sp>
      <p:sp>
        <p:nvSpPr>
          <p:cNvPr id="3" name="Content Placeholder 2">
            <a:extLst>
              <a:ext uri="{FF2B5EF4-FFF2-40B4-BE49-F238E27FC236}">
                <a16:creationId xmlns:a16="http://schemas.microsoft.com/office/drawing/2014/main" id="{2EAA86A1-F801-442C-838A-F834D93A9669}"/>
              </a:ext>
            </a:extLst>
          </p:cNvPr>
          <p:cNvSpPr>
            <a:spLocks noGrp="1"/>
          </p:cNvSpPr>
          <p:nvPr>
            <p:ph sz="half" idx="1"/>
          </p:nvPr>
        </p:nvSpPr>
        <p:spPr>
          <a:xfrm>
            <a:off x="748145" y="2588029"/>
            <a:ext cx="4668505" cy="2053244"/>
          </a:xfrm>
        </p:spPr>
        <p:txBody>
          <a:bodyPr>
            <a:normAutofit/>
          </a:bodyPr>
          <a:lstStyle/>
          <a:p>
            <a:pPr marL="0" indent="0" algn="just">
              <a:buNone/>
            </a:pPr>
            <a:r>
              <a:rPr lang="hr-HR" sz="2000" b="1" dirty="0" smtClean="0">
                <a:solidFill>
                  <a:schemeClr val="accent5">
                    <a:lumMod val="50000"/>
                  </a:schemeClr>
                </a:solidFill>
              </a:rPr>
              <a:t>razvijanje svijesti </a:t>
            </a:r>
            <a:r>
              <a:rPr lang="hr-HR" sz="2000" b="1" dirty="0">
                <a:solidFill>
                  <a:schemeClr val="accent5">
                    <a:lumMod val="50000"/>
                  </a:schemeClr>
                </a:solidFill>
              </a:rPr>
              <a:t>o sebi kao osobi koja izgrađuje, poštuje i izražava vlastiti (jezični) identitet te poštuje identitet drugih u okviru jezične i </a:t>
            </a:r>
            <a:r>
              <a:rPr lang="hr-HR" sz="2000" b="1" dirty="0" smtClean="0">
                <a:solidFill>
                  <a:schemeClr val="accent5">
                    <a:lumMod val="50000"/>
                  </a:schemeClr>
                </a:solidFill>
              </a:rPr>
              <a:t>kulturno-jezične govorne zajednice</a:t>
            </a:r>
            <a:endParaRPr lang="en-US" sz="2000" b="1" dirty="0">
              <a:solidFill>
                <a:schemeClr val="accent5">
                  <a:lumMod val="50000"/>
                </a:schemeClr>
              </a:solidFill>
            </a:endParaRPr>
          </a:p>
        </p:txBody>
      </p:sp>
      <p:pic>
        <p:nvPicPr>
          <p:cNvPr id="1028" name="Picture 4" descr="Povezana slika"/>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6122" b="6122"/>
          <a:stretch>
            <a:fillRect/>
          </a:stretch>
        </p:blipFill>
        <p:spPr bwMode="auto">
          <a:xfrm rot="21431420">
            <a:off x="5523352" y="1125157"/>
            <a:ext cx="5425361" cy="448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3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87091" y="979708"/>
            <a:ext cx="6809506" cy="946073"/>
          </a:xfrm>
        </p:spPr>
        <p:txBody>
          <a:bodyPr>
            <a:normAutofit/>
          </a:bodyPr>
          <a:lstStyle/>
          <a:p>
            <a:r>
              <a:rPr lang="hr-HR" dirty="0" smtClean="0">
                <a:solidFill>
                  <a:schemeClr val="accent4">
                    <a:lumMod val="75000"/>
                  </a:schemeClr>
                </a:solidFill>
              </a:rPr>
              <a:t>Povezanost u ciljevima</a:t>
            </a:r>
            <a:endParaRPr lang="en-US" dirty="0">
              <a:solidFill>
                <a:schemeClr val="accent4">
                  <a:lumMod val="75000"/>
                </a:schemeClr>
              </a:solidFill>
            </a:endParaRPr>
          </a:p>
        </p:txBody>
      </p:sp>
      <p:sp>
        <p:nvSpPr>
          <p:cNvPr id="6" name="Text Placeholder 5"/>
          <p:cNvSpPr>
            <a:spLocks noGrp="1"/>
          </p:cNvSpPr>
          <p:nvPr>
            <p:ph type="body" idx="1"/>
          </p:nvPr>
        </p:nvSpPr>
        <p:spPr/>
        <p:txBody>
          <a:bodyPr>
            <a:normAutofit/>
          </a:bodyPr>
          <a:lstStyle/>
          <a:p>
            <a:r>
              <a:rPr lang="hr-HR" dirty="0" smtClean="0"/>
              <a:t>DOMENA: Društvena zajednica</a:t>
            </a:r>
            <a:endParaRPr lang="en-US" dirty="0"/>
          </a:p>
        </p:txBody>
      </p:sp>
      <p:sp>
        <p:nvSpPr>
          <p:cNvPr id="4" name="Content Placeholder 3">
            <a:extLst>
              <a:ext uri="{FF2B5EF4-FFF2-40B4-BE49-F238E27FC236}">
                <a16:creationId xmlns:a16="http://schemas.microsoft.com/office/drawing/2014/main" id="{0AB8BCC3-1600-4308-8014-14A0B186C185}"/>
              </a:ext>
            </a:extLst>
          </p:cNvPr>
          <p:cNvSpPr>
            <a:spLocks noGrp="1"/>
          </p:cNvSpPr>
          <p:nvPr>
            <p:ph idx="13"/>
          </p:nvPr>
        </p:nvSpPr>
        <p:spPr>
          <a:xfrm>
            <a:off x="1295401" y="3864479"/>
            <a:ext cx="2952000" cy="1538794"/>
          </a:xfrm>
        </p:spPr>
        <p:txBody>
          <a:bodyPr/>
          <a:lstStyle/>
          <a:p>
            <a:r>
              <a:rPr lang="hr-HR" sz="2000" dirty="0" smtClean="0"/>
              <a:t>metoda </a:t>
            </a:r>
            <a:r>
              <a:rPr lang="hr-HR" sz="2000" dirty="0"/>
              <a:t>suradničkoga i iskustvenoga učenja te učenje izvan </a:t>
            </a:r>
            <a:r>
              <a:rPr lang="hr-HR" sz="2000" dirty="0" smtClean="0"/>
              <a:t>škole</a:t>
            </a:r>
            <a:endParaRPr lang="en-US" sz="2000" dirty="0"/>
          </a:p>
        </p:txBody>
      </p:sp>
      <p:sp>
        <p:nvSpPr>
          <p:cNvPr id="7" name="Content Placeholder 6">
            <a:extLst>
              <a:ext uri="{FF2B5EF4-FFF2-40B4-BE49-F238E27FC236}">
                <a16:creationId xmlns:a16="http://schemas.microsoft.com/office/drawing/2014/main" id="{428FDBB6-6A54-4B1D-ABBE-DE509301FF60}"/>
              </a:ext>
            </a:extLst>
          </p:cNvPr>
          <p:cNvSpPr>
            <a:spLocks noGrp="1"/>
          </p:cNvSpPr>
          <p:nvPr>
            <p:ph idx="14"/>
          </p:nvPr>
        </p:nvSpPr>
        <p:spPr>
          <a:xfrm>
            <a:off x="4620000" y="3864479"/>
            <a:ext cx="2952000" cy="1538794"/>
          </a:xfrm>
        </p:spPr>
        <p:txBody>
          <a:bodyPr/>
          <a:lstStyle/>
          <a:p>
            <a:r>
              <a:rPr lang="hr-HR" sz="2000" dirty="0"/>
              <a:t>učenje traženjem, analizom i vrednovanjem informacija</a:t>
            </a:r>
            <a:endParaRPr lang="en-US" sz="2000" dirty="0"/>
          </a:p>
        </p:txBody>
      </p:sp>
      <p:sp>
        <p:nvSpPr>
          <p:cNvPr id="8" name="Content Placeholder 7">
            <a:extLst>
              <a:ext uri="{FF2B5EF4-FFF2-40B4-BE49-F238E27FC236}">
                <a16:creationId xmlns:a16="http://schemas.microsoft.com/office/drawing/2014/main" id="{E6B05710-068E-495A-A0FE-9CCD02F298A8}"/>
              </a:ext>
            </a:extLst>
          </p:cNvPr>
          <p:cNvSpPr>
            <a:spLocks noGrp="1"/>
          </p:cNvSpPr>
          <p:nvPr>
            <p:ph idx="15"/>
          </p:nvPr>
        </p:nvSpPr>
        <p:spPr>
          <a:xfrm>
            <a:off x="7944597" y="3864479"/>
            <a:ext cx="3263729" cy="1538794"/>
          </a:xfrm>
        </p:spPr>
        <p:txBody>
          <a:bodyPr/>
          <a:lstStyle/>
          <a:p>
            <a:r>
              <a:rPr lang="hr-HR" sz="2000" dirty="0"/>
              <a:t>s</a:t>
            </a:r>
            <a:r>
              <a:rPr lang="hr-HR" sz="2000" dirty="0" smtClean="0"/>
              <a:t>tvaranje okružja u kojem vrijednosti nisu nametnute (proizlaze </a:t>
            </a:r>
            <a:r>
              <a:rPr lang="hr-HR" sz="2000" dirty="0"/>
              <a:t>iz učenja i životnoga iskustva </a:t>
            </a:r>
            <a:r>
              <a:rPr lang="hr-HR" sz="2000" dirty="0" smtClean="0"/>
              <a:t>pojedinca)</a:t>
            </a:r>
            <a:endParaRPr lang="en-US" sz="2000" dirty="0"/>
          </a:p>
        </p:txBody>
      </p:sp>
      <p:pic>
        <p:nvPicPr>
          <p:cNvPr id="2050" name="Picture 2"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09" y="561409"/>
            <a:ext cx="2815648" cy="211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83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9829" y="640790"/>
            <a:ext cx="3733335" cy="8355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2400" dirty="0"/>
              <a:t>t</a:t>
            </a:r>
            <a:r>
              <a:rPr lang="hr-HR" sz="2400" dirty="0" smtClean="0"/>
              <a:t>erenska nastava</a:t>
            </a:r>
            <a:endParaRPr lang="hr-HR" sz="2400" dirty="0"/>
          </a:p>
        </p:txBody>
      </p:sp>
      <p:sp>
        <p:nvSpPr>
          <p:cNvPr id="6" name="Rounded Rectangle 5"/>
          <p:cNvSpPr/>
          <p:nvPr/>
        </p:nvSpPr>
        <p:spPr>
          <a:xfrm>
            <a:off x="991066" y="1688525"/>
            <a:ext cx="3733335" cy="807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t>š</a:t>
            </a:r>
            <a:r>
              <a:rPr lang="hr-HR" sz="2400" dirty="0" smtClean="0"/>
              <a:t>kolski projekti</a:t>
            </a:r>
            <a:endParaRPr lang="hr-HR" sz="2400" dirty="0"/>
          </a:p>
        </p:txBody>
      </p:sp>
      <p:sp>
        <p:nvSpPr>
          <p:cNvPr id="8" name="Rounded Rectangle 7"/>
          <p:cNvSpPr/>
          <p:nvPr/>
        </p:nvSpPr>
        <p:spPr>
          <a:xfrm>
            <a:off x="5735782" y="5122673"/>
            <a:ext cx="4862946" cy="896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t>u</a:t>
            </a:r>
            <a:r>
              <a:rPr lang="hr-HR" sz="2400" dirty="0" smtClean="0"/>
              <a:t>poznavanje s kulturnom baštinom (ples, usmena predaja)</a:t>
            </a:r>
            <a:endParaRPr lang="hr-HR" sz="2400" dirty="0"/>
          </a:p>
        </p:txBody>
      </p:sp>
      <p:sp>
        <p:nvSpPr>
          <p:cNvPr id="9" name="Rounded Rectangle 8"/>
          <p:cNvSpPr/>
          <p:nvPr/>
        </p:nvSpPr>
        <p:spPr>
          <a:xfrm>
            <a:off x="6262256" y="545964"/>
            <a:ext cx="3726873" cy="9100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r-HR" sz="2400" dirty="0"/>
              <a:t>o</a:t>
            </a:r>
            <a:r>
              <a:rPr lang="hr-HR" sz="2400" dirty="0" smtClean="0"/>
              <a:t>rganizacija priredbi</a:t>
            </a:r>
            <a:endParaRPr lang="hr-HR" sz="2400" dirty="0"/>
          </a:p>
        </p:txBody>
      </p:sp>
      <p:sp>
        <p:nvSpPr>
          <p:cNvPr id="10" name="Rounded Rectangle 9"/>
          <p:cNvSpPr/>
          <p:nvPr/>
        </p:nvSpPr>
        <p:spPr>
          <a:xfrm>
            <a:off x="2140994" y="2854033"/>
            <a:ext cx="3733335" cy="72389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hr-HR" sz="2400" dirty="0"/>
              <a:t>r</a:t>
            </a:r>
            <a:r>
              <a:rPr lang="hr-HR" sz="2400" dirty="0" smtClean="0"/>
              <a:t>azmjena učenika</a:t>
            </a:r>
            <a:endParaRPr lang="hr-HR" sz="2400" dirty="0"/>
          </a:p>
        </p:txBody>
      </p:sp>
      <p:sp>
        <p:nvSpPr>
          <p:cNvPr id="11" name="Rounded Rectangle 10"/>
          <p:cNvSpPr/>
          <p:nvPr/>
        </p:nvSpPr>
        <p:spPr>
          <a:xfrm>
            <a:off x="6871855" y="2707693"/>
            <a:ext cx="3726873" cy="723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t>o</a:t>
            </a:r>
            <a:r>
              <a:rPr lang="hr-HR" sz="2400" dirty="0" smtClean="0"/>
              <a:t>rganiziranje pjesničkih večeri </a:t>
            </a:r>
            <a:endParaRPr lang="hr-HR" sz="2400" dirty="0"/>
          </a:p>
        </p:txBody>
      </p:sp>
      <p:sp>
        <p:nvSpPr>
          <p:cNvPr id="12" name="Rounded Rectangle 11"/>
          <p:cNvSpPr/>
          <p:nvPr/>
        </p:nvSpPr>
        <p:spPr>
          <a:xfrm>
            <a:off x="1378994" y="5114933"/>
            <a:ext cx="3733335" cy="77585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2400" dirty="0"/>
              <a:t>d</a:t>
            </a:r>
            <a:r>
              <a:rPr lang="hr-HR" sz="2400" dirty="0" smtClean="0"/>
              <a:t>an narječja u školi</a:t>
            </a:r>
            <a:endParaRPr lang="hr-HR" sz="2400" dirty="0"/>
          </a:p>
        </p:txBody>
      </p:sp>
      <p:sp>
        <p:nvSpPr>
          <p:cNvPr id="13" name="Rounded Rectangle 12"/>
          <p:cNvSpPr/>
          <p:nvPr/>
        </p:nvSpPr>
        <p:spPr>
          <a:xfrm>
            <a:off x="4218709" y="3790073"/>
            <a:ext cx="5133109" cy="108584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2400" dirty="0"/>
              <a:t>r</a:t>
            </a:r>
            <a:r>
              <a:rPr lang="hr-HR" sz="2400" dirty="0" smtClean="0"/>
              <a:t>adionice u kojima bi se učenici upoznavali s obilježjima drugih narječja</a:t>
            </a:r>
            <a:endParaRPr lang="hr-HR" sz="2400" dirty="0"/>
          </a:p>
        </p:txBody>
      </p:sp>
      <p:sp>
        <p:nvSpPr>
          <p:cNvPr id="14" name="Rounded Rectangle 13"/>
          <p:cNvSpPr/>
          <p:nvPr/>
        </p:nvSpPr>
        <p:spPr>
          <a:xfrm>
            <a:off x="5223164" y="1688525"/>
            <a:ext cx="3726873" cy="8728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r-HR" sz="2400" dirty="0"/>
              <a:t>d</a:t>
            </a:r>
            <a:r>
              <a:rPr lang="hr-HR" sz="2400" dirty="0" smtClean="0"/>
              <a:t>ovođenje izvornih govornika na sate </a:t>
            </a:r>
            <a:endParaRPr lang="hr-HR" sz="2400" dirty="0"/>
          </a:p>
        </p:txBody>
      </p:sp>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1219200" y="1066800"/>
            <a:ext cx="9677398" cy="1219199"/>
          </a:xfrm>
        </p:spPr>
        <p:txBody>
          <a:bodyPr/>
          <a:lstStyle/>
          <a:p>
            <a:r>
              <a:rPr lang="hr-HR" dirty="0" smtClean="0"/>
              <a:t>Primjer 1. </a:t>
            </a:r>
            <a:endParaRPr lang="en-US" dirty="0"/>
          </a:p>
        </p:txBody>
      </p:sp>
      <p:sp>
        <p:nvSpPr>
          <p:cNvPr id="3" name="Rounded Rectangle 2"/>
          <p:cNvSpPr/>
          <p:nvPr/>
        </p:nvSpPr>
        <p:spPr>
          <a:xfrm>
            <a:off x="7675418" y="1288471"/>
            <a:ext cx="3221180" cy="775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smtClean="0"/>
              <a:t>TERENSKA NASTAVA</a:t>
            </a:r>
            <a:endParaRPr lang="hr-HR" sz="2400" b="1" dirty="0"/>
          </a:p>
        </p:txBody>
      </p:sp>
      <p:sp>
        <p:nvSpPr>
          <p:cNvPr id="5" name="Rectangle 4"/>
          <p:cNvSpPr/>
          <p:nvPr/>
        </p:nvSpPr>
        <p:spPr>
          <a:xfrm>
            <a:off x="1413164" y="2396836"/>
            <a:ext cx="9483434" cy="347749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342900" indent="-342900">
              <a:buAutoNum type="arabicPeriod"/>
            </a:pPr>
            <a:r>
              <a:rPr lang="hr-HR" sz="2400" dirty="0" smtClean="0">
                <a:solidFill>
                  <a:schemeClr val="bg2">
                    <a:lumMod val="10000"/>
                  </a:schemeClr>
                </a:solidFill>
              </a:rPr>
              <a:t>ORGANIZACIJA </a:t>
            </a:r>
          </a:p>
          <a:p>
            <a:pPr marL="342900" indent="-342900">
              <a:buAutoNum type="arabicPeriod"/>
            </a:pPr>
            <a:r>
              <a:rPr lang="hr-HR" sz="2400" dirty="0" smtClean="0">
                <a:solidFill>
                  <a:schemeClr val="bg2">
                    <a:lumMod val="10000"/>
                  </a:schemeClr>
                </a:solidFill>
              </a:rPr>
              <a:t>IZVORNI GOVORNIK</a:t>
            </a:r>
          </a:p>
          <a:p>
            <a:pPr marL="342900" indent="-342900">
              <a:buAutoNum type="arabicPeriod"/>
            </a:pPr>
            <a:r>
              <a:rPr lang="hr-HR" sz="2400" dirty="0" smtClean="0">
                <a:solidFill>
                  <a:schemeClr val="bg2">
                    <a:lumMod val="10000"/>
                  </a:schemeClr>
                </a:solidFill>
              </a:rPr>
              <a:t>ZVUČNI ZAPIS GOVORA</a:t>
            </a:r>
          </a:p>
          <a:p>
            <a:pPr marL="342900" indent="-342900">
              <a:buAutoNum type="arabicPeriod"/>
            </a:pPr>
            <a:r>
              <a:rPr lang="hr-HR" sz="2400" dirty="0" smtClean="0">
                <a:solidFill>
                  <a:schemeClr val="bg2">
                    <a:lumMod val="10000"/>
                  </a:schemeClr>
                </a:solidFill>
              </a:rPr>
              <a:t>JEZIČNA ANALIZA </a:t>
            </a:r>
          </a:p>
          <a:p>
            <a:pPr marL="342900" indent="-342900">
              <a:buAutoNum type="arabicPeriod"/>
            </a:pPr>
            <a:r>
              <a:rPr lang="hr-HR" sz="2400" dirty="0" smtClean="0">
                <a:solidFill>
                  <a:schemeClr val="bg2">
                    <a:lumMod val="10000"/>
                  </a:schemeClr>
                </a:solidFill>
              </a:rPr>
              <a:t>PREDSTAVLJANJE RADA</a:t>
            </a:r>
          </a:p>
          <a:p>
            <a:r>
              <a:rPr lang="hr-HR" sz="2400" dirty="0" smtClean="0">
                <a:solidFill>
                  <a:schemeClr val="bg2">
                    <a:lumMod val="10000"/>
                  </a:schemeClr>
                </a:solidFill>
              </a:rPr>
              <a:t>6. PROIZVOD RADA </a:t>
            </a:r>
          </a:p>
          <a:p>
            <a:pPr marL="342900" indent="-342900">
              <a:buAutoNum type="arabicPeriod"/>
            </a:pPr>
            <a:endParaRPr lang="hr-HR" dirty="0" smtClean="0"/>
          </a:p>
        </p:txBody>
      </p:sp>
      <p:pic>
        <p:nvPicPr>
          <p:cNvPr id="1028" name="Picture 4" descr="Slikovni rezultat za istraživa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881" y="3205811"/>
            <a:ext cx="3297328" cy="185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35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hr-HR" dirty="0" smtClean="0"/>
              <a:t>Primjer 2. </a:t>
            </a:r>
            <a:endParaRPr lang="en-US" dirty="0"/>
          </a:p>
        </p:txBody>
      </p:sp>
      <p:sp>
        <p:nvSpPr>
          <p:cNvPr id="3" name="Rounded Rectangle 2"/>
          <p:cNvSpPr/>
          <p:nvPr/>
        </p:nvSpPr>
        <p:spPr>
          <a:xfrm>
            <a:off x="7536873" y="1211501"/>
            <a:ext cx="2966323" cy="845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smtClean="0"/>
              <a:t>ŠKOLSKI PROJEKT</a:t>
            </a:r>
            <a:endParaRPr lang="hr-HR" sz="2400" b="1" dirty="0"/>
          </a:p>
        </p:txBody>
      </p:sp>
      <p:sp>
        <p:nvSpPr>
          <p:cNvPr id="6" name="Rectangle 5"/>
          <p:cNvSpPr/>
          <p:nvPr/>
        </p:nvSpPr>
        <p:spPr>
          <a:xfrm>
            <a:off x="1420090" y="2382982"/>
            <a:ext cx="9476507" cy="332509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342900" indent="-342900">
              <a:buAutoNum type="arabicPeriod"/>
            </a:pPr>
            <a:r>
              <a:rPr lang="hr-HR" sz="2400" dirty="0" smtClean="0">
                <a:solidFill>
                  <a:schemeClr val="bg2">
                    <a:lumMod val="10000"/>
                  </a:schemeClr>
                </a:solidFill>
              </a:rPr>
              <a:t>PRIKUPLJANJE GRAĐE</a:t>
            </a:r>
          </a:p>
          <a:p>
            <a:pPr marL="342900" indent="-342900">
              <a:buAutoNum type="arabicPeriod"/>
            </a:pPr>
            <a:r>
              <a:rPr lang="hr-HR" sz="2400" dirty="0" smtClean="0">
                <a:solidFill>
                  <a:schemeClr val="bg2">
                    <a:lumMod val="10000"/>
                  </a:schemeClr>
                </a:solidFill>
              </a:rPr>
              <a:t>RAZVRSTAVNJE GRAĐE</a:t>
            </a:r>
          </a:p>
          <a:p>
            <a:pPr marL="342900" indent="-342900">
              <a:buAutoNum type="arabicPeriod"/>
            </a:pPr>
            <a:r>
              <a:rPr lang="hr-HR" sz="2400" dirty="0" smtClean="0">
                <a:solidFill>
                  <a:schemeClr val="bg2">
                    <a:lumMod val="10000"/>
                  </a:schemeClr>
                </a:solidFill>
              </a:rPr>
              <a:t>RAD U SKUPINAMA (PRIČE O SVAKODNEVICI)</a:t>
            </a:r>
          </a:p>
          <a:p>
            <a:r>
              <a:rPr lang="hr-HR" sz="2400" dirty="0" smtClean="0">
                <a:solidFill>
                  <a:schemeClr val="bg2">
                    <a:lumMod val="10000"/>
                  </a:schemeClr>
                </a:solidFill>
              </a:rPr>
              <a:t>4. POVEZANOST S OSTALIM NASTAVNIM PREDMETIMA</a:t>
            </a:r>
          </a:p>
          <a:p>
            <a:r>
              <a:rPr lang="hr-HR" sz="2400" dirty="0" smtClean="0">
                <a:solidFill>
                  <a:schemeClr val="bg2">
                    <a:lumMod val="10000"/>
                  </a:schemeClr>
                </a:solidFill>
              </a:rPr>
              <a:t>5. PREDSTAVLJANJE PROJEKATA</a:t>
            </a:r>
          </a:p>
          <a:p>
            <a:r>
              <a:rPr lang="hr-HR" sz="2400" dirty="0" smtClean="0">
                <a:solidFill>
                  <a:schemeClr val="bg2">
                    <a:lumMod val="10000"/>
                  </a:schemeClr>
                </a:solidFill>
              </a:rPr>
              <a:t>6. IZLOŽBA RADOVA</a:t>
            </a:r>
            <a:endParaRPr lang="hr-HR" sz="2400" dirty="0">
              <a:solidFill>
                <a:schemeClr val="bg2">
                  <a:lumMod val="10000"/>
                </a:schemeClr>
              </a:solidFill>
            </a:endParaRPr>
          </a:p>
        </p:txBody>
      </p:sp>
    </p:spTree>
    <p:extLst>
      <p:ext uri="{BB962C8B-B14F-4D97-AF65-F5344CB8AC3E}">
        <p14:creationId xmlns:p14="http://schemas.microsoft.com/office/powerpoint/2010/main" val="284618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Uvod</a:t>
            </a:r>
            <a:endParaRPr lang="en-US" b="1" dirty="0"/>
          </a:p>
        </p:txBody>
      </p:sp>
      <p:sp>
        <p:nvSpPr>
          <p:cNvPr id="3" name="Content Placeholder 2"/>
          <p:cNvSpPr>
            <a:spLocks noGrp="1"/>
          </p:cNvSpPr>
          <p:nvPr>
            <p:ph idx="1"/>
          </p:nvPr>
        </p:nvSpPr>
        <p:spPr/>
        <p:txBody>
          <a:bodyPr/>
          <a:lstStyle/>
          <a:p>
            <a:pPr marL="0" indent="0">
              <a:buNone/>
            </a:pPr>
            <a:r>
              <a:rPr lang="hr-HR" dirty="0"/>
              <a:t>„Kada </a:t>
            </a:r>
            <a:r>
              <a:rPr lang="hr-HR" dirty="0" smtClean="0"/>
              <a:t>umremo moja braća i ja, </a:t>
            </a:r>
            <a:r>
              <a:rPr lang="hr-HR" dirty="0"/>
              <a:t>više nitko neće znati arernte.“</a:t>
            </a:r>
            <a:endParaRPr lang="hr-HR" dirty="0" smtClean="0"/>
          </a:p>
          <a:p>
            <a:pPr marL="0" indent="0">
              <a:buNone/>
            </a:pPr>
            <a:endParaRPr lang="hr-HR" dirty="0"/>
          </a:p>
          <a:p>
            <a:pPr marL="0" indent="0">
              <a:buNone/>
            </a:pPr>
            <a:endParaRPr lang="hr-HR" dirty="0" smtClean="0"/>
          </a:p>
          <a:p>
            <a:pPr marL="0" indent="0" algn="just">
              <a:buNone/>
            </a:pPr>
            <a:r>
              <a:rPr lang="hr-HR" sz="2000" b="1" dirty="0" smtClean="0"/>
              <a:t>Pripadnici </a:t>
            </a:r>
            <a:r>
              <a:rPr lang="hr-HR" sz="2000" b="1" dirty="0"/>
              <a:t>ljudske vrste genetski su predodređeni za razvitak jezika kao komunikacijskog sustava te se time razlikuju od drugih zajednica, ali time nemaju samo jezičnu sposobnost, već i sposobnost razvitka jezične raznolikosti. </a:t>
            </a:r>
            <a:endParaRPr lang="en-US" sz="2000" b="1" dirty="0"/>
          </a:p>
        </p:txBody>
      </p:sp>
    </p:spTree>
    <p:extLst>
      <p:ext uri="{BB962C8B-B14F-4D97-AF65-F5344CB8AC3E}">
        <p14:creationId xmlns:p14="http://schemas.microsoft.com/office/powerpoint/2010/main" val="292348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945046"/>
            <a:ext cx="9601196" cy="751418"/>
          </a:xfrm>
        </p:spPr>
        <p:txBody>
          <a:bodyPr/>
          <a:lstStyle/>
          <a:p>
            <a:r>
              <a:rPr lang="en-US" sz="4000" dirty="0">
                <a:solidFill>
                  <a:schemeClr val="bg1"/>
                </a:solidFill>
              </a:rPr>
              <a:t>Include an iconic picture from the era.</a:t>
            </a:r>
          </a:p>
        </p:txBody>
      </p:sp>
      <p:pic>
        <p:nvPicPr>
          <p:cNvPr id="5" name="Picture 4">
            <a:extLst>
              <a:ext uri="{FF2B5EF4-FFF2-40B4-BE49-F238E27FC236}">
                <a16:creationId xmlns:a16="http://schemas.microsoft.com/office/drawing/2014/main" id="{E7391D2C-9999-4BB5-9064-EBE186B9519B}"/>
              </a:ext>
              <a:ext uri="{C183D7F6-B498-43B3-948B-1728B52AA6E4}">
                <adec:decorative xmlns:adec="http://schemas.microsoft.com/office/drawing/2017/decorative" xmlns=""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6" name="Picture 5">
            <a:extLst>
              <a:ext uri="{FF2B5EF4-FFF2-40B4-BE49-F238E27FC236}">
                <a16:creationId xmlns:a16="http://schemas.microsoft.com/office/drawing/2014/main" id="{D967E7C8-E760-47F2-908B-AB31194CA0AA}"/>
              </a:ext>
              <a:ext uri="{C183D7F6-B498-43B3-948B-1728B52AA6E4}">
                <adec:decorative xmlns:adec="http://schemas.microsoft.com/office/drawing/2017/decorative" xmlns=""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7" name="Picture 6">
            <a:extLst>
              <a:ext uri="{FF2B5EF4-FFF2-40B4-BE49-F238E27FC236}">
                <a16:creationId xmlns:a16="http://schemas.microsoft.com/office/drawing/2014/main" id="{4579E219-3230-41BC-96F9-1E0FEFF8006D}"/>
              </a:ext>
              <a:ext uri="{C183D7F6-B498-43B3-948B-1728B52AA6E4}">
                <adec:decorative xmlns:adec="http://schemas.microsoft.com/office/drawing/2017/decorative" xmlns=""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8" name="Picture 7">
            <a:extLst>
              <a:ext uri="{FF2B5EF4-FFF2-40B4-BE49-F238E27FC236}">
                <a16:creationId xmlns:a16="http://schemas.microsoft.com/office/drawing/2014/main" id="{EE2D0509-AF4E-4935-ADF8-25BD255C1DB4}"/>
              </a:ext>
              <a:ext uri="{C183D7F6-B498-43B3-948B-1728B52AA6E4}">
                <adec:decorative xmlns:adec="http://schemas.microsoft.com/office/drawing/2017/decorative" xmlns=""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pic>
        <p:nvPicPr>
          <p:cNvPr id="1026" name="Picture 2" descr="Slikovni rezultat za karta hrvatskih dijalekata"/>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5417" b="5417"/>
          <a:stretch>
            <a:fillRect/>
          </a:stretch>
        </p:blipFill>
        <p:spPr bwMode="auto">
          <a:xfrm>
            <a:off x="473197" y="467328"/>
            <a:ext cx="11245606" cy="617267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191430" y="5777345"/>
            <a:ext cx="4682837" cy="844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solidFill>
                  <a:schemeClr val="tx1"/>
                </a:solidFill>
              </a:rPr>
              <a:t>I mi imamo svog konja za utrku!</a:t>
            </a:r>
            <a:endParaRPr lang="hr-HR" sz="2400" b="1" i="1" dirty="0">
              <a:solidFill>
                <a:schemeClr val="tx1"/>
              </a:solidFill>
            </a:endParaRPr>
          </a:p>
        </p:txBody>
      </p:sp>
    </p:spTree>
    <p:extLst>
      <p:ext uri="{BB962C8B-B14F-4D97-AF65-F5344CB8AC3E}">
        <p14:creationId xmlns:p14="http://schemas.microsoft.com/office/powerpoint/2010/main" val="2193060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40404" y="-1"/>
            <a:ext cx="9399887" cy="695641"/>
          </a:xfrm>
        </p:spPr>
        <p:txBody>
          <a:bodyPr/>
          <a:lstStyle/>
          <a:p>
            <a:r>
              <a:rPr lang="hr-HR" sz="2800" b="1" dirty="0" smtClean="0"/>
              <a:t>Narječja, dijalekti i govori u slatinskom kraju</a:t>
            </a:r>
            <a:endParaRPr lang="en-US" sz="2800" b="1" dirty="0"/>
          </a:p>
        </p:txBody>
      </p:sp>
      <p:sp>
        <p:nvSpPr>
          <p:cNvPr id="6" name="Picture Placeholder 5"/>
          <p:cNvSpPr>
            <a:spLocks noGrp="1"/>
          </p:cNvSpPr>
          <p:nvPr>
            <p:ph type="pic" sz="quarter" idx="14"/>
          </p:nvPr>
        </p:nvSpPr>
        <p:spPr/>
      </p:sp>
      <p:pic>
        <p:nvPicPr>
          <p:cNvPr id="2052" name="Picture 4" descr="https://upload.wikimedia.org/wikipedia/hr/2/27/Croatian_devolopment_k_reflex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35563">
            <a:off x="503905" y="1814695"/>
            <a:ext cx="2572397" cy="312162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1.jpeg"/>
          <p:cNvPicPr/>
          <p:nvPr/>
        </p:nvPicPr>
        <p:blipFill>
          <a:blip r:embed="rId3" cstate="print"/>
          <a:stretch>
            <a:fillRect/>
          </a:stretch>
        </p:blipFill>
        <p:spPr>
          <a:xfrm>
            <a:off x="3462707" y="695640"/>
            <a:ext cx="7884166" cy="5664584"/>
          </a:xfrm>
          <a:prstGeom prst="rect">
            <a:avLst/>
          </a:prstGeom>
        </p:spPr>
      </p:pic>
    </p:spTree>
    <p:extLst>
      <p:ext uri="{BB962C8B-B14F-4D97-AF65-F5344CB8AC3E}">
        <p14:creationId xmlns:p14="http://schemas.microsoft.com/office/powerpoint/2010/main" val="2232282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p:nvPr>
        </p:nvSpPr>
        <p:spPr>
          <a:xfrm>
            <a:off x="8272318" y="612324"/>
            <a:ext cx="2908300" cy="1050221"/>
          </a:xfrm>
        </p:spPr>
        <p:txBody>
          <a:bodyPr/>
          <a:lstStyle/>
          <a:p>
            <a:pPr algn="ctr"/>
            <a:r>
              <a:rPr lang="hr-HR" dirty="0" smtClean="0"/>
              <a:t>Anketa</a:t>
            </a:r>
            <a:endParaRPr lang="en-US" dirty="0"/>
          </a:p>
        </p:txBody>
      </p:sp>
      <p:sp>
        <p:nvSpPr>
          <p:cNvPr id="14" name="Text Placeholder 13">
            <a:extLst>
              <a:ext uri="{FF2B5EF4-FFF2-40B4-BE49-F238E27FC236}">
                <a16:creationId xmlns:a16="http://schemas.microsoft.com/office/drawing/2014/main" id="{F7580787-4CF5-4195-9119-C37E931CA514}"/>
              </a:ext>
            </a:extLst>
          </p:cNvPr>
          <p:cNvSpPr>
            <a:spLocks noGrp="1"/>
          </p:cNvSpPr>
          <p:nvPr>
            <p:ph type="body" sz="quarter" idx="18"/>
          </p:nvPr>
        </p:nvSpPr>
        <p:spPr>
          <a:xfrm>
            <a:off x="8174182" y="1793358"/>
            <a:ext cx="3532910" cy="2016642"/>
          </a:xfrm>
        </p:spPr>
        <p:txBody>
          <a:bodyPr/>
          <a:lstStyle/>
          <a:p>
            <a:pPr algn="just"/>
            <a:r>
              <a:rPr lang="hr-HR" b="1" dirty="0" smtClean="0">
                <a:solidFill>
                  <a:schemeClr val="accent4">
                    <a:lumMod val="75000"/>
                  </a:schemeClr>
                </a:solidFill>
              </a:rPr>
              <a:t>Razina svijesti o važnosti i mogućnosti njegovanja jezične raznolikosti u okviru građanske djelatnosti.</a:t>
            </a:r>
            <a:endParaRPr lang="en-US" b="1" dirty="0">
              <a:solidFill>
                <a:schemeClr val="accent4">
                  <a:lumMod val="75000"/>
                </a:schemeClr>
              </a:solidFill>
            </a:endParaRPr>
          </a:p>
        </p:txBody>
      </p:sp>
      <p:pic>
        <p:nvPicPr>
          <p:cNvPr id="3074" name="Picture 2" descr="Slikovni rezultat za anketa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598" y="312843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rafikon obrasca odgovora. Naslov pitanja: 3. Koje je narječje hrvatskog jezika Vaš materinski idiom (kojim pričate od rođenja)?. Broj odgovora: 50 odgovora."/>
          <p:cNvPicPr/>
          <p:nvPr/>
        </p:nvPicPr>
        <p:blipFill>
          <a:blip r:embed="rId3">
            <a:extLst>
              <a:ext uri="{28A0092B-C50C-407E-A947-70E740481C1C}">
                <a14:useLocalDpi xmlns:a14="http://schemas.microsoft.com/office/drawing/2010/main" val="0"/>
              </a:ext>
            </a:extLst>
          </a:blip>
          <a:srcRect/>
          <a:stretch>
            <a:fillRect/>
          </a:stretch>
        </p:blipFill>
        <p:spPr bwMode="auto">
          <a:xfrm>
            <a:off x="1386637" y="1445789"/>
            <a:ext cx="6177945" cy="3365293"/>
          </a:xfrm>
          <a:prstGeom prst="rect">
            <a:avLst/>
          </a:prstGeom>
          <a:noFill/>
          <a:ln>
            <a:noFill/>
          </a:ln>
        </p:spPr>
      </p:pic>
    </p:spTree>
    <p:extLst>
      <p:ext uri="{BB962C8B-B14F-4D97-AF65-F5344CB8AC3E}">
        <p14:creationId xmlns:p14="http://schemas.microsoft.com/office/powerpoint/2010/main" val="2710073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35197D-A94D-457B-836D-4FCC52921A3F}"/>
              </a:ext>
            </a:extLst>
          </p:cNvPr>
          <p:cNvSpPr>
            <a:spLocks noGrp="1"/>
          </p:cNvSpPr>
          <p:nvPr>
            <p:ph type="body" idx="1"/>
          </p:nvPr>
        </p:nvSpPr>
        <p:spPr/>
        <p:txBody>
          <a:bodyPr/>
          <a:lstStyle/>
          <a:p>
            <a:r>
              <a:rPr lang="en-US" dirty="0"/>
              <a:t>Use this for the title</a:t>
            </a:r>
          </a:p>
        </p:txBody>
      </p:sp>
      <p:sp>
        <p:nvSpPr>
          <p:cNvPr id="5" name="Text Placeholder 4">
            <a:extLst>
              <a:ext uri="{FF2B5EF4-FFF2-40B4-BE49-F238E27FC236}">
                <a16:creationId xmlns:a16="http://schemas.microsoft.com/office/drawing/2014/main" id="{995C9CC3-9115-49C8-A9B1-329D565EA721}"/>
              </a:ext>
            </a:extLst>
          </p:cNvPr>
          <p:cNvSpPr>
            <a:spLocks noGrp="1"/>
          </p:cNvSpPr>
          <p:nvPr>
            <p:ph type="body" sz="quarter" idx="3"/>
          </p:nvPr>
        </p:nvSpPr>
        <p:spPr/>
        <p:txBody>
          <a:bodyPr/>
          <a:lstStyle/>
          <a:p>
            <a:r>
              <a:rPr lang="en-US" dirty="0"/>
              <a:t>Use this for the title</a:t>
            </a:r>
          </a:p>
        </p:txBody>
      </p:sp>
      <p:sp>
        <p:nvSpPr>
          <p:cNvPr id="6" name="Content Placeholder 5">
            <a:extLst>
              <a:ext uri="{FF2B5EF4-FFF2-40B4-BE49-F238E27FC236}">
                <a16:creationId xmlns:a16="http://schemas.microsoft.com/office/drawing/2014/main" id="{A15EFB10-E96A-43FB-B678-E77AFE5162ED}"/>
              </a:ext>
            </a:extLst>
          </p:cNvPr>
          <p:cNvSpPr>
            <a:spLocks noGrp="1"/>
          </p:cNvSpPr>
          <p:nvPr>
            <p:ph sz="quarter" idx="4"/>
          </p:nvPr>
        </p:nvSpPr>
        <p:spPr/>
        <p:txBody>
          <a:bodyPr>
            <a:normAutofit/>
          </a:bodyPr>
          <a:lstStyle/>
          <a:p>
            <a:r>
              <a:rPr lang="en-US" dirty="0"/>
              <a:t>Add an image or text here to compare/contrast.</a:t>
            </a:r>
          </a:p>
        </p:txBody>
      </p:sp>
      <p:sp>
        <p:nvSpPr>
          <p:cNvPr id="7" name="Content Placeholder 6"/>
          <p:cNvSpPr>
            <a:spLocks noGrp="1"/>
          </p:cNvSpPr>
          <p:nvPr>
            <p:ph sz="half" idx="2"/>
          </p:nvPr>
        </p:nvSpPr>
        <p:spPr/>
        <p:txBody>
          <a:bodyPr/>
          <a:lstStyle/>
          <a:p>
            <a:endParaRPr lang="hr-HR" dirty="0"/>
          </a:p>
        </p:txBody>
      </p:sp>
      <p:sp>
        <p:nvSpPr>
          <p:cNvPr id="10" name="Title 9"/>
          <p:cNvSpPr>
            <a:spLocks noGrp="1"/>
          </p:cNvSpPr>
          <p:nvPr>
            <p:ph type="title"/>
          </p:nvPr>
        </p:nvSpPr>
        <p:spPr/>
        <p:txBody>
          <a:bodyPr/>
          <a:lstStyle/>
          <a:p>
            <a:endParaRPr lang="hr-HR" dirty="0"/>
          </a:p>
        </p:txBody>
      </p:sp>
      <p:pic>
        <p:nvPicPr>
          <p:cNvPr id="12" name="Picture 11" descr="Grafikon obrasca odgovora. Naslov pitanja: 4. Postoji li u Vašoj blizini (područje u kojem živite) mjesto u kojem se priča narječjem koje nije štokavsko?. Broj odgovora: 50 odgovora."/>
          <p:cNvPicPr/>
          <p:nvPr/>
        </p:nvPicPr>
        <p:blipFill>
          <a:blip r:embed="rId2">
            <a:extLst>
              <a:ext uri="{28A0092B-C50C-407E-A947-70E740481C1C}">
                <a14:useLocalDpi xmlns:a14="http://schemas.microsoft.com/office/drawing/2010/main" val="0"/>
              </a:ext>
            </a:extLst>
          </a:blip>
          <a:srcRect/>
          <a:stretch>
            <a:fillRect/>
          </a:stretch>
        </p:blipFill>
        <p:spPr bwMode="auto">
          <a:xfrm>
            <a:off x="1163782" y="845127"/>
            <a:ext cx="9850582" cy="5015345"/>
          </a:xfrm>
          <a:prstGeom prst="rect">
            <a:avLst/>
          </a:prstGeom>
          <a:noFill/>
          <a:ln>
            <a:noFill/>
          </a:ln>
        </p:spPr>
      </p:pic>
    </p:spTree>
    <p:extLst>
      <p:ext uri="{BB962C8B-B14F-4D97-AF65-F5344CB8AC3E}">
        <p14:creationId xmlns:p14="http://schemas.microsoft.com/office/powerpoint/2010/main" val="1136713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Picture of Jobs">
            <a:extLst>
              <a:ext uri="{FF2B5EF4-FFF2-40B4-BE49-F238E27FC236}">
                <a16:creationId xmlns:a16="http://schemas.microsoft.com/office/drawing/2014/main" id="{8AD4D9AE-2FB5-463B-AE04-9F51C6CE2A94}"/>
              </a:ext>
            </a:extLst>
          </p:cNvPr>
          <p:cNvPicPr>
            <a:picLocks noGrp="1" noChangeAspect="1"/>
          </p:cNvPicPr>
          <p:nvPr>
            <p:ph type="pic" sz="quarter" idx="14"/>
          </p:nvPr>
        </p:nvPicPr>
        <p:blipFill>
          <a:blip r:embed="rId2" cstate="screen">
            <a:grayscl/>
            <a:extLst>
              <a:ext uri="{28A0092B-C50C-407E-A947-70E740481C1C}">
                <a14:useLocalDpi xmlns:a14="http://schemas.microsoft.com/office/drawing/2010/main"/>
              </a:ext>
            </a:extLst>
          </a:blip>
          <a:srcRect t="30" b="30"/>
          <a:stretch>
            <a:fillRect/>
          </a:stretch>
        </p:blipFill>
        <p:spPr/>
      </p:pic>
      <p:sp>
        <p:nvSpPr>
          <p:cNvPr id="3" name="Picture Placeholder 2"/>
          <p:cNvSpPr>
            <a:spLocks noGrp="1"/>
          </p:cNvSpPr>
          <p:nvPr>
            <p:ph type="pic" sz="quarter" idx="13"/>
          </p:nvPr>
        </p:nvSpPr>
        <p:spPr/>
      </p:sp>
      <p:sp>
        <p:nvSpPr>
          <p:cNvPr id="4" name="Picture Placeholder 3"/>
          <p:cNvSpPr>
            <a:spLocks noGrp="1"/>
          </p:cNvSpPr>
          <p:nvPr>
            <p:ph type="pic" sz="quarter" idx="17"/>
          </p:nvPr>
        </p:nvSpPr>
        <p:spPr/>
      </p:sp>
      <p:sp>
        <p:nvSpPr>
          <p:cNvPr id="5" name="Picture Placeholder 4"/>
          <p:cNvSpPr>
            <a:spLocks noGrp="1"/>
          </p:cNvSpPr>
          <p:nvPr>
            <p:ph type="pic" sz="quarter" idx="15"/>
          </p:nvPr>
        </p:nvSpPr>
        <p:spPr/>
      </p:sp>
      <p:sp>
        <p:nvSpPr>
          <p:cNvPr id="7" name="Picture Placeholder 6"/>
          <p:cNvSpPr>
            <a:spLocks noGrp="1"/>
          </p:cNvSpPr>
          <p:nvPr>
            <p:ph type="pic" sz="quarter" idx="16"/>
          </p:nvPr>
        </p:nvSpPr>
        <p:spPr>
          <a:xfrm>
            <a:off x="5860719" y="3500668"/>
            <a:ext cx="2093027" cy="1680173"/>
          </a:xfrm>
        </p:spPr>
      </p:sp>
      <p:pic>
        <p:nvPicPr>
          <p:cNvPr id="15" name="Picture 4" descr="Grafikon obrasca odgovora. Naslov pitanja: 10. Smatrate li da bolje poznajete leksik (riječi) iz narječja hrvatskog jezika koje Vam nije materinski idiom(ne govorite njime od rođenja) ili leksik nekog stranog jezika koji učite?. Broj odgovora: 50 odgov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382" y="963157"/>
            <a:ext cx="10224654" cy="496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98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Picture of Jobs">
            <a:extLst>
              <a:ext uri="{FF2B5EF4-FFF2-40B4-BE49-F238E27FC236}">
                <a16:creationId xmlns:a16="http://schemas.microsoft.com/office/drawing/2014/main" id="{8AD4D9AE-2FB5-463B-AE04-9F51C6CE2A94}"/>
              </a:ext>
            </a:extLst>
          </p:cNvPr>
          <p:cNvPicPr>
            <a:picLocks noGrp="1" noChangeAspect="1"/>
          </p:cNvPicPr>
          <p:nvPr>
            <p:ph type="pic" sz="quarter" idx="14"/>
          </p:nvPr>
        </p:nvPicPr>
        <p:blipFill>
          <a:blip r:embed="rId2" cstate="screen">
            <a:grayscl/>
            <a:extLst>
              <a:ext uri="{28A0092B-C50C-407E-A947-70E740481C1C}">
                <a14:useLocalDpi xmlns:a14="http://schemas.microsoft.com/office/drawing/2010/main"/>
              </a:ext>
            </a:extLst>
          </a:blip>
          <a:srcRect t="30" b="30"/>
          <a:stretch>
            <a:fillRect/>
          </a:stretch>
        </p:blipFill>
        <p:spPr/>
      </p:pic>
      <p:sp>
        <p:nvSpPr>
          <p:cNvPr id="3" name="Picture Placeholder 2"/>
          <p:cNvSpPr>
            <a:spLocks noGrp="1"/>
          </p:cNvSpPr>
          <p:nvPr>
            <p:ph type="pic" sz="quarter" idx="13"/>
          </p:nvPr>
        </p:nvSpPr>
        <p:spPr/>
      </p:sp>
      <p:sp>
        <p:nvSpPr>
          <p:cNvPr id="4" name="Picture Placeholder 3"/>
          <p:cNvSpPr>
            <a:spLocks noGrp="1"/>
          </p:cNvSpPr>
          <p:nvPr>
            <p:ph type="pic" sz="quarter" idx="17"/>
          </p:nvPr>
        </p:nvSpPr>
        <p:spPr/>
      </p:sp>
      <p:sp>
        <p:nvSpPr>
          <p:cNvPr id="5" name="Picture Placeholder 4"/>
          <p:cNvSpPr>
            <a:spLocks noGrp="1"/>
          </p:cNvSpPr>
          <p:nvPr>
            <p:ph type="pic" sz="quarter" idx="15"/>
          </p:nvPr>
        </p:nvSpPr>
        <p:spPr/>
      </p:sp>
      <p:sp>
        <p:nvSpPr>
          <p:cNvPr id="7" name="Picture Placeholder 6"/>
          <p:cNvSpPr>
            <a:spLocks noGrp="1"/>
          </p:cNvSpPr>
          <p:nvPr>
            <p:ph type="pic" sz="quarter" idx="16"/>
          </p:nvPr>
        </p:nvSpPr>
        <p:spPr>
          <a:xfrm>
            <a:off x="5860719" y="3500668"/>
            <a:ext cx="2093027" cy="1680173"/>
          </a:xfrm>
        </p:spPr>
      </p:sp>
      <p:pic>
        <p:nvPicPr>
          <p:cNvPr id="8" name="Picture 7" descr="Grafikon obrasca odgovora. Naslov pitanja: globoko (kajk.). Broj odgovora: 50 odgovora."/>
          <p:cNvPicPr/>
          <p:nvPr/>
        </p:nvPicPr>
        <p:blipFill>
          <a:blip r:embed="rId3">
            <a:extLst>
              <a:ext uri="{28A0092B-C50C-407E-A947-70E740481C1C}">
                <a14:useLocalDpi xmlns:a14="http://schemas.microsoft.com/office/drawing/2010/main" val="0"/>
              </a:ext>
            </a:extLst>
          </a:blip>
          <a:srcRect/>
          <a:stretch>
            <a:fillRect/>
          </a:stretch>
        </p:blipFill>
        <p:spPr bwMode="auto">
          <a:xfrm>
            <a:off x="494511" y="447486"/>
            <a:ext cx="11212580" cy="5967169"/>
          </a:xfrm>
          <a:prstGeom prst="rect">
            <a:avLst/>
          </a:prstGeom>
          <a:noFill/>
          <a:ln>
            <a:noFill/>
          </a:ln>
        </p:spPr>
      </p:pic>
    </p:spTree>
    <p:extLst>
      <p:ext uri="{BB962C8B-B14F-4D97-AF65-F5344CB8AC3E}">
        <p14:creationId xmlns:p14="http://schemas.microsoft.com/office/powerpoint/2010/main" val="123798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rot="21303217">
            <a:off x="1274618" y="762000"/>
            <a:ext cx="4475018" cy="225829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sz="2800" b="1" dirty="0" smtClean="0">
              <a:solidFill>
                <a:schemeClr val="tx1"/>
              </a:solidFill>
            </a:endParaRPr>
          </a:p>
          <a:p>
            <a:pPr algn="ctr"/>
            <a:r>
              <a:rPr lang="hr-HR" sz="2800" b="1" dirty="0" smtClean="0">
                <a:solidFill>
                  <a:schemeClr val="tx1"/>
                </a:solidFill>
              </a:rPr>
              <a:t>fčera (kajk.) (34 %)</a:t>
            </a:r>
          </a:p>
          <a:p>
            <a:pPr algn="ctr"/>
            <a:endParaRPr lang="hr-HR" dirty="0"/>
          </a:p>
          <a:p>
            <a:pPr algn="ctr"/>
            <a:r>
              <a:rPr lang="hr-HR" sz="2400" b="1" i="1" dirty="0" smtClean="0"/>
              <a:t>kći, ručak, šerpa</a:t>
            </a:r>
          </a:p>
          <a:p>
            <a:pPr algn="ctr"/>
            <a:endParaRPr lang="hr-HR" dirty="0"/>
          </a:p>
          <a:p>
            <a:pPr algn="ctr"/>
            <a:endParaRPr lang="hr-HR" dirty="0"/>
          </a:p>
        </p:txBody>
      </p:sp>
      <p:sp>
        <p:nvSpPr>
          <p:cNvPr id="10" name="Rounded Rectangle 9"/>
          <p:cNvSpPr/>
          <p:nvPr/>
        </p:nvSpPr>
        <p:spPr>
          <a:xfrm rot="351025">
            <a:off x="5957455" y="762000"/>
            <a:ext cx="4946072" cy="228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hr-HR" sz="2800" b="1" dirty="0">
                <a:solidFill>
                  <a:schemeClr val="tx1"/>
                </a:solidFill>
              </a:rPr>
              <a:t>v</a:t>
            </a:r>
            <a:r>
              <a:rPr lang="hr-HR" sz="2800" b="1" dirty="0" smtClean="0">
                <a:solidFill>
                  <a:schemeClr val="tx1"/>
                </a:solidFill>
              </a:rPr>
              <a:t>užgati (kajk.)   (32 %)</a:t>
            </a:r>
          </a:p>
          <a:p>
            <a:pPr algn="ctr"/>
            <a:endParaRPr lang="hr-HR" dirty="0" smtClean="0"/>
          </a:p>
          <a:p>
            <a:pPr algn="ctr"/>
            <a:r>
              <a:rPr lang="hr-HR" sz="2400" b="1" i="1" dirty="0" smtClean="0"/>
              <a:t>prati, ljuljati se, uključiti</a:t>
            </a:r>
            <a:endParaRPr lang="hr-HR" sz="2400" b="1" i="1" dirty="0"/>
          </a:p>
        </p:txBody>
      </p:sp>
      <p:sp>
        <p:nvSpPr>
          <p:cNvPr id="11" name="Rounded Rectangle 10"/>
          <p:cNvSpPr/>
          <p:nvPr/>
        </p:nvSpPr>
        <p:spPr>
          <a:xfrm rot="21054653">
            <a:off x="6209602" y="3745471"/>
            <a:ext cx="4724400" cy="220287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hr-HR" sz="2400" b="1" i="1" dirty="0"/>
              <a:t>s</a:t>
            </a:r>
            <a:r>
              <a:rPr lang="hr-HR" sz="2400" b="1" i="1" dirty="0" smtClean="0"/>
              <a:t>tage (94 %)</a:t>
            </a:r>
          </a:p>
          <a:p>
            <a:pPr algn="ctr"/>
            <a:r>
              <a:rPr lang="hr-HR" sz="2400" b="1" i="1" dirty="0"/>
              <a:t>b</a:t>
            </a:r>
            <a:r>
              <a:rPr lang="hr-HR" sz="2400" b="1" i="1" dirty="0" smtClean="0"/>
              <a:t>iznis (96%)</a:t>
            </a:r>
          </a:p>
          <a:p>
            <a:pPr algn="ctr"/>
            <a:r>
              <a:rPr lang="hr-HR" sz="2400" b="1" i="1" dirty="0"/>
              <a:t>r</a:t>
            </a:r>
            <a:r>
              <a:rPr lang="hr-HR" sz="2400" b="1" i="1" dirty="0" smtClean="0"/>
              <a:t>emake (94 %)</a:t>
            </a:r>
          </a:p>
          <a:p>
            <a:pPr algn="ctr"/>
            <a:r>
              <a:rPr lang="hr-HR" sz="2400" b="1" i="1" dirty="0" smtClean="0"/>
              <a:t>nickname(92 %)</a:t>
            </a:r>
            <a:endParaRPr lang="hr-HR" sz="2400" b="1" i="1" dirty="0"/>
          </a:p>
        </p:txBody>
      </p:sp>
      <p:sp>
        <p:nvSpPr>
          <p:cNvPr id="12" name="Rounded Rectangle 11"/>
          <p:cNvSpPr/>
          <p:nvPr/>
        </p:nvSpPr>
        <p:spPr>
          <a:xfrm rot="657868">
            <a:off x="1122218" y="3667309"/>
            <a:ext cx="4779818" cy="2175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tx1"/>
                </a:solidFill>
              </a:rPr>
              <a:t>morti (kajk.) (30 %)</a:t>
            </a:r>
          </a:p>
          <a:p>
            <a:pPr algn="ctr"/>
            <a:endParaRPr lang="hr-HR" sz="2800" dirty="0"/>
          </a:p>
          <a:p>
            <a:pPr algn="ctr"/>
            <a:r>
              <a:rPr lang="hr-HR" sz="2400" b="1" i="1" dirty="0"/>
              <a:t>moći, morati, modro</a:t>
            </a:r>
          </a:p>
        </p:txBody>
      </p:sp>
    </p:spTree>
    <p:extLst>
      <p:ext uri="{BB962C8B-B14F-4D97-AF65-F5344CB8AC3E}">
        <p14:creationId xmlns:p14="http://schemas.microsoft.com/office/powerpoint/2010/main" val="3553990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760F61B-4914-4187-8AF9-DCADA961DFA7}">
  <ds:schemaRefs>
    <ds:schemaRef ds:uri="http://schemas.microsoft.com/sharepoint/v3/contenttype/forms"/>
  </ds:schemaRefs>
</ds:datastoreItem>
</file>

<file path=customXml/itemProps2.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548711-126A-42FA-BDC3-C9691394C07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0</TotalTime>
  <Words>438</Words>
  <Application>Microsoft Office PowerPoint</Application>
  <PresentationFormat>Widescreen</PresentationFormat>
  <Paragraphs>67</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Lucida Handwriting</vt:lpstr>
      <vt:lpstr>Rockwell</vt:lpstr>
      <vt:lpstr>Tahoma</vt:lpstr>
      <vt:lpstr>Times New Roman</vt:lpstr>
      <vt:lpstr>Trebuchet MS</vt:lpstr>
      <vt:lpstr>Organic</vt:lpstr>
      <vt:lpstr>  Je li jezik mrtav ako se njime ne govori? – aktivno djelovanje mladih građana u čuvanju lokalnog leksika</vt:lpstr>
      <vt:lpstr>Uvod</vt:lpstr>
      <vt:lpstr>Include an iconic picture from the era.</vt:lpstr>
      <vt:lpstr>Narječja, dijalekti i govori u slatinskom kraju</vt:lpstr>
      <vt:lpstr>Anketa</vt:lpstr>
      <vt:lpstr>PowerPoint Presentation</vt:lpstr>
      <vt:lpstr>PowerPoint Presentation</vt:lpstr>
      <vt:lpstr>PowerPoint Presentation</vt:lpstr>
      <vt:lpstr>PowerPoint Presentation</vt:lpstr>
      <vt:lpstr>Građanski odgoj u nastavi jezika</vt:lpstr>
      <vt:lpstr>Povezanost u ciljevima</vt:lpstr>
      <vt:lpstr>PowerPoint Presentation</vt:lpstr>
      <vt:lpstr>Primjer 1. </vt:lpstr>
      <vt:lpstr>Primjer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2019-12-23T11:35:30Z</dcterms:created>
  <dcterms:modified xsi:type="dcterms:W3CDTF">2019-12-25T16:36:52Z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