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FF0C81-9422-4F2A-9F28-B2F46A7E5B09}" type="datetimeFigureOut">
              <a:rPr lang="hr-HR" smtClean="0"/>
              <a:t>23.12.2019.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3DDE10-0C44-4FC8-A7F7-402591D44C9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cider.com/admin/3E8LTobTJwV/557vpfdQwRp" TargetMode="External"/><Relationship Id="rId2" Type="http://schemas.openxmlformats.org/officeDocument/2006/relationships/hyperlink" Target="https://www.tricider.com/admin/3YOUSmv4wCt/7bGtjPJvtD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icider.com/admin/3auBiF0rBuN/1ZjZwIG1Cbj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Pisana rasprava u Hrvatskom jeziku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Rasprava</a:t>
            </a:r>
            <a:br>
              <a:rPr lang="hr-HR" dirty="0" smtClean="0"/>
            </a:br>
            <a:r>
              <a:rPr lang="hr-HR" dirty="0" smtClean="0"/>
              <a:t>(Hrvatski jezični portal)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1.</a:t>
            </a:r>
            <a:r>
              <a:rPr lang="vi-VN" dirty="0" smtClean="0"/>
              <a:t>sustavno razmatranje nekog pitanja, spis u kojem se svestrano razmatra neka opsežnija tema</a:t>
            </a:r>
            <a:endParaRPr lang="hr-HR" dirty="0" smtClean="0"/>
          </a:p>
          <a:p>
            <a:r>
              <a:rPr lang="vi-VN" b="1" dirty="0" smtClean="0"/>
              <a:t>2.</a:t>
            </a:r>
            <a:r>
              <a:rPr lang="vi-VN" i="1" dirty="0" smtClean="0"/>
              <a:t>pravn.</a:t>
            </a:r>
            <a:r>
              <a:rPr lang="vi-VN" dirty="0" smtClean="0"/>
              <a:t> rješavanje spora na sudu; sudski pretres; suđenje, ročište</a:t>
            </a:r>
            <a:endParaRPr lang="hr-H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3.</a:t>
            </a:r>
            <a:r>
              <a:rPr lang="vi-VN" dirty="0" smtClean="0"/>
              <a:t>usmeno raspravljanje; debata, diskusija, razmatranje [</a:t>
            </a:r>
            <a:r>
              <a:rPr lang="vi-VN" i="1" dirty="0" smtClean="0"/>
              <a:t>žestoka rasprava</a:t>
            </a:r>
            <a:r>
              <a:rPr lang="vi-VN" dirty="0" smtClean="0"/>
              <a:t>; </a:t>
            </a:r>
            <a:r>
              <a:rPr lang="vi-VN" i="1" dirty="0" smtClean="0"/>
              <a:t>predmet rasprave</a:t>
            </a:r>
            <a:r>
              <a:rPr lang="vi-VN" dirty="0" smtClean="0"/>
              <a:t>; </a:t>
            </a:r>
            <a:r>
              <a:rPr lang="vi-VN" i="1" dirty="0" smtClean="0"/>
              <a:t>otvaram raspravu</a:t>
            </a:r>
            <a:r>
              <a:rPr lang="vi-VN" dirty="0" smtClean="0"/>
              <a:t>; </a:t>
            </a:r>
            <a:r>
              <a:rPr lang="vi-VN" i="1" dirty="0" smtClean="0"/>
              <a:t>zaključujem raspravu</a:t>
            </a:r>
            <a:r>
              <a:rPr lang="vi-VN" dirty="0" smtClean="0"/>
              <a:t>]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Komunikacija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Vještina komuniciranja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Izražavanje se temelji na četiri jezične djelatnosti: slušanje, govorenje, čitanje i pisanje</a:t>
            </a:r>
          </a:p>
          <a:p>
            <a:endParaRPr lang="hr-HR" dirty="0" smtClean="0"/>
          </a:p>
          <a:p>
            <a:r>
              <a:rPr lang="hr-HR" dirty="0" smtClean="0"/>
              <a:t>Cilj rasprava (pisanih i usmenih) je razvijanje komunikacijskih vještina</a:t>
            </a:r>
          </a:p>
          <a:p>
            <a:endParaRPr lang="hr-HR" dirty="0" smtClean="0"/>
          </a:p>
          <a:p>
            <a:r>
              <a:rPr lang="hr-HR" dirty="0" smtClean="0"/>
              <a:t>Pisanje  - složena produktivna aktivnost koja zahtijeva poznavanje slovnoga sustava jezika na kojem se piše, pravila po kojima se znakovi slažu u smislenu cjelinu koja prenosi informaciju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temelji se na jezikoslovnim disciplinama: pravopisu, gramatici, leksikologiji, stilistici, semantici i lingvistici teksta (Rosandić, 2002).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Čitanje je usko povezano s pisanjem, odnosno što učenici više čitaju to će bolje i pisati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pisanje je proces visokog stupnja apstrakcije, u potpunosti ne prati govoreni tekst (ne piše se uvijek jednako kako se i govori</a:t>
            </a:r>
          </a:p>
          <a:p>
            <a:endParaRPr lang="hr-HR" dirty="0" smtClean="0"/>
          </a:p>
          <a:p>
            <a:r>
              <a:rPr lang="hr-HR" dirty="0" smtClean="0"/>
              <a:t>pisanje je za učenika teško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Raspravljanje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Raspravljanje ili argumentacija jedan je od najsloženijih oblika jezičnih vježbi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usmeno i pisano</a:t>
            </a:r>
          </a:p>
          <a:p>
            <a:endParaRPr lang="hr-HR" dirty="0" smtClean="0"/>
          </a:p>
          <a:p>
            <a:r>
              <a:rPr lang="hr-HR" dirty="0" smtClean="0"/>
              <a:t>intelektualno i kognitivno zahtjevna djelatnost</a:t>
            </a:r>
          </a:p>
          <a:p>
            <a:endParaRPr lang="hr-HR" dirty="0" smtClean="0"/>
          </a:p>
          <a:p>
            <a:r>
              <a:rPr lang="hr-HR" dirty="0" smtClean="0"/>
              <a:t> Cilj uvježbavanja rasprave u nastavi je potaknuti učenika na razvoj vještine argumentiranja, komuniciranja i objektivnog vrednovanja</a:t>
            </a:r>
          </a:p>
          <a:p>
            <a:r>
              <a:rPr lang="hr-HR" dirty="0" smtClean="0"/>
              <a:t> Argumenti koji se navode u raspravi trebaju biti znanstveno dokazani i objektivni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. Raspravljački tekstovi su rasprava ili traktat, kritika, književna interpretacija, problemski članak, esej, razmatranje, polemika i diskusija</a:t>
            </a:r>
          </a:p>
          <a:p>
            <a:r>
              <a:rPr lang="hr-HR" dirty="0" smtClean="0"/>
              <a:t>Svi raspravljački tekstovi imaju zajedničku struktura  - postavljanja teze, dokazivanja teze, odbacivanja ili prihvaćanja teze</a:t>
            </a:r>
          </a:p>
          <a:p>
            <a:r>
              <a:rPr lang="hr-HR" dirty="0" smtClean="0"/>
              <a:t> Postavljanje teze odnosi se na otkrivanje problema o kojem će se govoriti, dokazivanje teze podrazumijeva rješavanje postavljenog problema provedbom znanstvenog istraživanja, prihvaćanje ili odbacivanje teze je pronalaženje optimalnog rješenja na temelju kojeg se početna teza prihvaća ili odbacuje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Primjeri (Rasprava u nastavi Hrvatskog jezika)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Digitalni alati  - Tricider, Mentimeter</a:t>
            </a:r>
          </a:p>
          <a:p>
            <a:r>
              <a:rPr lang="hr-HR" dirty="0" smtClean="0"/>
              <a:t>Djela: Patnje mladog Werthera, Cvijet sa raskršća, Ana Karenjina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Usmena rasprava</a:t>
            </a:r>
          </a:p>
          <a:p>
            <a:r>
              <a:rPr lang="hr-HR" dirty="0" smtClean="0"/>
              <a:t>Pisana rasprava</a:t>
            </a:r>
          </a:p>
          <a:p>
            <a:r>
              <a:rPr lang="hr-HR" dirty="0" smtClean="0"/>
              <a:t>Prava i izbori pojedinca unutar društva</a:t>
            </a:r>
          </a:p>
          <a:p>
            <a:r>
              <a:rPr lang="hr-HR" dirty="0" smtClean="0"/>
              <a:t>Prijedlozi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Mentimeter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Patnje mladog Werthera</a:t>
            </a:r>
          </a:p>
          <a:p>
            <a:r>
              <a:rPr lang="hr-HR" dirty="0" smtClean="0"/>
              <a:t>Cvijet s raskršća</a:t>
            </a:r>
          </a:p>
          <a:p>
            <a:r>
              <a:rPr lang="hr-HR" dirty="0" smtClean="0"/>
              <a:t>Ana Karenjina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Tricider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Patnje mladog Werthera- </a:t>
            </a:r>
          </a:p>
          <a:p>
            <a:r>
              <a:rPr lang="hr-HR" dirty="0" smtClean="0">
                <a:hlinkClick r:id="rId2"/>
              </a:rPr>
              <a:t>https://www.tricider.com/admin/3YOUSmv4wCt/7bGtjPJvtDT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Cvijet sa raskršća – </a:t>
            </a:r>
            <a:r>
              <a:rPr lang="hr-HR" dirty="0" smtClean="0">
                <a:hlinkClick r:id="rId3"/>
              </a:rPr>
              <a:t>https://www.tricider.com/admin/3E8LTobTJwV/557vpfdQwRp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Ana Karenjina - </a:t>
            </a:r>
            <a:r>
              <a:rPr lang="hr-HR" dirty="0" smtClean="0">
                <a:hlinkClick r:id="rId4"/>
              </a:rPr>
              <a:t>https://www.tricider.com/admin/3auBiF0rBuN/1ZjZwIG1Cbj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˝Raspravljanje kao stvaralački postupak i proces analitičko-sintetičkoga promišljanja potiče i razvija psihokognitivne sposobnosti pojedinca, utvrđuje teorijsko znanje učenika i poboljšava mogućnosti jezičnog izražavanja.˝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vi-VN" dirty="0" smtClean="0"/>
              <a:t>(Pavličević-Franić, 2005, str. 232). 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796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560840" cy="590465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Međupredmetna tema Građanskog odgoja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vi-VN" dirty="0"/>
              <a:t>Ciljevi učenja i poučavanja su</a:t>
            </a:r>
            <a:r>
              <a:rPr lang="vi-VN" dirty="0" smtClean="0"/>
              <a:t>:</a:t>
            </a:r>
            <a:endParaRPr lang="hr-HR" dirty="0" smtClean="0"/>
          </a:p>
          <a:p>
            <a:pPr fontAlgn="base">
              <a:buNone/>
            </a:pPr>
            <a:endParaRPr lang="vi-VN" dirty="0"/>
          </a:p>
          <a:p>
            <a:pPr fontAlgn="base"/>
            <a:r>
              <a:rPr lang="vi-VN" dirty="0"/>
              <a:t>1. </a:t>
            </a:r>
            <a:r>
              <a:rPr lang="vi-VN" b="1" dirty="0"/>
              <a:t>razvijati građansku kompetenciju </a:t>
            </a:r>
            <a:r>
              <a:rPr lang="vi-VN" dirty="0"/>
              <a:t>koja učenicima, kao informiranim, aktivnim i odgovornim članovima društvene društvenih zajednica na svim razinama, omogućuje učinkovito obavljanje građanske </a:t>
            </a:r>
            <a:r>
              <a:rPr lang="vi-VN" dirty="0" smtClean="0"/>
              <a:t>uloge</a:t>
            </a:r>
            <a:endParaRPr lang="hr-HR" dirty="0" smtClean="0"/>
          </a:p>
          <a:p>
            <a:pPr fontAlgn="base">
              <a:buNone/>
            </a:pPr>
            <a:endParaRPr lang="vi-VN" dirty="0"/>
          </a:p>
          <a:p>
            <a:pPr fontAlgn="base"/>
            <a:r>
              <a:rPr lang="vi-VN" dirty="0"/>
              <a:t>2. </a:t>
            </a:r>
            <a:r>
              <a:rPr lang="vi-VN" b="1" dirty="0"/>
              <a:t>usvojiti znanja o ljudskim pravima</a:t>
            </a:r>
            <a:r>
              <a:rPr lang="vi-VN" dirty="0"/>
              <a:t>, </a:t>
            </a:r>
            <a:r>
              <a:rPr lang="vi-VN" b="1" dirty="0"/>
              <a:t>političkim konceptima</a:t>
            </a:r>
            <a:r>
              <a:rPr lang="vi-VN" dirty="0"/>
              <a:t>, procesima i političkim sustavima, te obilježjima demokratske zajednice i načinima sudjelovanja u njezinu političkome i društvenome životu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vi-VN" dirty="0" smtClean="0"/>
              <a:t>3. </a:t>
            </a:r>
            <a:r>
              <a:rPr lang="vi-VN" b="1" dirty="0" smtClean="0"/>
              <a:t>promicati vrijednosti ljudskih prava </a:t>
            </a:r>
            <a:r>
              <a:rPr lang="vi-VN" dirty="0" smtClean="0"/>
              <a:t>(ljudsko dostojanstvo, slobodu, ravnopravnost i solidarnost), demokratska načela u zajednici unutar i izvan školskoga života</a:t>
            </a:r>
            <a:r>
              <a:rPr lang="vi-VN" b="1" dirty="0" smtClean="0"/>
              <a:t>, razvijati kritičko mišljenje i vještine argumentiranja</a:t>
            </a:r>
            <a:r>
              <a:rPr lang="vi-VN" dirty="0" smtClean="0"/>
              <a:t> te komunikacijske vještine potrebne za društveno i političko sudjelovanje u procesu oblikovanja cjelovitoga iskustva aktivnoga građanstva</a:t>
            </a:r>
            <a:endParaRPr lang="hr-HR" dirty="0" smtClean="0"/>
          </a:p>
          <a:p>
            <a:pPr fontAlgn="base">
              <a:buNone/>
            </a:pPr>
            <a:endParaRPr lang="vi-VN" dirty="0" smtClean="0"/>
          </a:p>
          <a:p>
            <a:pPr fontAlgn="base"/>
            <a:r>
              <a:rPr lang="vi-VN" dirty="0" smtClean="0"/>
              <a:t>4. u demokratskome školskom ozračju i široj demokratskoj </a:t>
            </a:r>
            <a:r>
              <a:rPr lang="vi-VN" b="1" dirty="0" smtClean="0"/>
              <a:t>zajednici razvijati Ustavom propisane temeljne vrijednosti </a:t>
            </a:r>
            <a:r>
              <a:rPr lang="vi-VN" dirty="0" smtClean="0"/>
              <a:t>– slobodu, jednakost, etičnost, moral, obiteljske vrijednosti i vrijednost braka, nacionalnu ravnopravnost i ravnopravnost spolova, mirotvorstvo, socijalnu pravdu, poštivanje prava čovjeka, nepovredivost vlasništva i doma, očuvanje prirode i čovjekova okoliša, vladavinu prava i demokratski višestranački sustav.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 dirty="0"/>
              <a:t>4. ciklus (1. i 2. razred četverogodišnjih; 1. razred trogodišnjih srednjoškolskih programa)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vi-VN" b="1" u="sng" dirty="0"/>
              <a:t>Ključni </a:t>
            </a:r>
            <a:r>
              <a:rPr lang="vi-VN" b="1" u="sng" dirty="0" smtClean="0"/>
              <a:t>sadržaji</a:t>
            </a:r>
            <a:endParaRPr lang="hr-HR" b="1" u="sng" dirty="0" smtClean="0"/>
          </a:p>
          <a:p>
            <a:pPr fontAlgn="base"/>
            <a:endParaRPr lang="vi-VN" dirty="0"/>
          </a:p>
          <a:p>
            <a:pPr fontAlgn="base"/>
            <a:r>
              <a:rPr lang="vi-VN" b="1" dirty="0" smtClean="0"/>
              <a:t>Obvezn</a:t>
            </a:r>
            <a:r>
              <a:rPr lang="hr-HR" b="1" dirty="0" smtClean="0"/>
              <a:t>i (Ljudska prava)</a:t>
            </a:r>
          </a:p>
          <a:p>
            <a:pPr fontAlgn="base">
              <a:buNone/>
            </a:pPr>
            <a:endParaRPr lang="vi-VN" dirty="0"/>
          </a:p>
          <a:p>
            <a:pPr fontAlgn="base"/>
            <a:r>
              <a:rPr lang="vi-VN" dirty="0"/>
              <a:t>1. Načini zaštite ljudskih prava u zajednici</a:t>
            </a:r>
          </a:p>
          <a:p>
            <a:pPr fontAlgn="base"/>
            <a:r>
              <a:rPr lang="vi-VN" dirty="0"/>
              <a:t>2. Nacionalni i međunarodni instrumenti zaštite ljudskih prava</a:t>
            </a:r>
          </a:p>
          <a:p>
            <a:pPr fontAlgn="base"/>
            <a:r>
              <a:rPr lang="vi-VN" dirty="0"/>
              <a:t>3. Mogućnosti u kojima učenik može sudjelovati kao aktivan građanin zajednice</a:t>
            </a:r>
          </a:p>
          <a:p>
            <a:pPr fontAlgn="base"/>
            <a:r>
              <a:rPr lang="vi-VN" dirty="0"/>
              <a:t>4. Društveno sudjelovanje u zajednici (civilno društvo, građanski neposluh)</a:t>
            </a:r>
          </a:p>
          <a:p>
            <a:pPr fontAlgn="base"/>
            <a:r>
              <a:rPr lang="vi-VN" dirty="0"/>
              <a:t>5. Spol, spolni identitet</a:t>
            </a:r>
          </a:p>
          <a:p>
            <a:pPr fontAlgn="base"/>
            <a:r>
              <a:rPr lang="vi-VN" dirty="0"/>
              <a:t>6. Prava nacionalnih manjina, kulturni </a:t>
            </a:r>
            <a:r>
              <a:rPr lang="vi-VN" dirty="0" smtClean="0"/>
              <a:t>pluralizam</a:t>
            </a:r>
            <a:endParaRPr lang="hr-HR" dirty="0" smtClean="0"/>
          </a:p>
          <a:p>
            <a:pPr fontAlgn="base"/>
            <a:endParaRPr lang="vi-VN" dirty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endParaRPr lang="hr-HR" b="1" u="sng" dirty="0" smtClean="0"/>
          </a:p>
          <a:p>
            <a:pPr fontAlgn="base">
              <a:buNone/>
            </a:pPr>
            <a:endParaRPr lang="hr-HR" b="1" u="sng" dirty="0"/>
          </a:p>
          <a:p>
            <a:pPr fontAlgn="base">
              <a:buNone/>
            </a:pPr>
            <a:r>
              <a:rPr lang="vi-VN" b="1" u="sng" dirty="0" smtClean="0"/>
              <a:t>Preporučeni</a:t>
            </a:r>
            <a:endParaRPr lang="hr-HR" b="1" u="sng" dirty="0"/>
          </a:p>
          <a:p>
            <a:pPr fontAlgn="base">
              <a:buNone/>
            </a:pPr>
            <a:endParaRPr lang="vi-VN" dirty="0" smtClean="0"/>
          </a:p>
          <a:p>
            <a:pPr fontAlgn="base"/>
            <a:r>
              <a:rPr lang="vi-VN" dirty="0" smtClean="0"/>
              <a:t>1. Rezultati akcija u zajednici</a:t>
            </a:r>
          </a:p>
          <a:p>
            <a:pPr fontAlgn="base"/>
            <a:r>
              <a:rPr lang="vi-VN" dirty="0" smtClean="0"/>
              <a:t>2. Pravo na obrazovanje i pravo na rad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4038600" cy="5433467"/>
          </a:xfrm>
        </p:spPr>
        <p:txBody>
          <a:bodyPr>
            <a:normAutofit/>
          </a:bodyPr>
          <a:lstStyle/>
          <a:p>
            <a:pPr fontAlgn="base"/>
            <a:r>
              <a:rPr lang="hr-HR" b="1" dirty="0"/>
              <a:t>Ključni </a:t>
            </a:r>
            <a:r>
              <a:rPr lang="hr-HR" b="1" dirty="0" smtClean="0"/>
              <a:t>sadržaji (Demokracija)</a:t>
            </a:r>
            <a:endParaRPr lang="hr-HR" b="1" dirty="0"/>
          </a:p>
          <a:p>
            <a:pPr fontAlgn="base"/>
            <a:r>
              <a:rPr lang="hr-HR" u="sng" dirty="0" smtClean="0"/>
              <a:t>Obavezni</a:t>
            </a:r>
          </a:p>
          <a:p>
            <a:pPr fontAlgn="base"/>
            <a:endParaRPr lang="hr-HR" dirty="0"/>
          </a:p>
          <a:p>
            <a:pPr fontAlgn="base"/>
            <a:r>
              <a:rPr lang="hr-HR" dirty="0"/>
              <a:t>1. Moć, vlast, autoritet</a:t>
            </a:r>
          </a:p>
          <a:p>
            <a:pPr fontAlgn="base"/>
            <a:r>
              <a:rPr lang="hr-HR" dirty="0"/>
              <a:t>2. Izvori vlasti</a:t>
            </a:r>
          </a:p>
          <a:p>
            <a:pPr fontAlgn="base"/>
            <a:r>
              <a:rPr lang="hr-HR" dirty="0"/>
              <a:t>3. Potreba ograničenja i kontrole vlasti</a:t>
            </a:r>
          </a:p>
          <a:p>
            <a:pPr fontAlgn="base"/>
            <a:r>
              <a:rPr lang="hr-HR" dirty="0"/>
              <a:t>4. Povezanost zajedničkog (općeg) dobra i domoljublja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48880"/>
            <a:ext cx="4038600" cy="3777283"/>
          </a:xfrm>
        </p:spPr>
        <p:txBody>
          <a:bodyPr>
            <a:normAutofit/>
          </a:bodyPr>
          <a:lstStyle/>
          <a:p>
            <a:pPr fontAlgn="base"/>
            <a:r>
              <a:rPr lang="hr-HR" dirty="0" smtClean="0"/>
              <a:t>5. Karakteristike demokratskih i nedemokratskih režima</a:t>
            </a:r>
          </a:p>
          <a:p>
            <a:pPr fontAlgn="base"/>
            <a:r>
              <a:rPr lang="hr-HR" dirty="0" smtClean="0"/>
              <a:t>6. Ustrojstvo vlasti u Republici Hrvatskoj i njene institucije</a:t>
            </a:r>
          </a:p>
          <a:p>
            <a:pPr fontAlgn="base"/>
            <a:r>
              <a:rPr lang="hr-HR" dirty="0" smtClean="0"/>
              <a:t>7. Institucije Europske unije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4038600" cy="5649491"/>
          </a:xfrm>
        </p:spPr>
        <p:txBody>
          <a:bodyPr>
            <a:normAutofit/>
          </a:bodyPr>
          <a:lstStyle/>
          <a:p>
            <a:pPr fontAlgn="base"/>
            <a:r>
              <a:rPr lang="hr-HR" b="1" dirty="0"/>
              <a:t>Ključni </a:t>
            </a:r>
            <a:r>
              <a:rPr lang="hr-HR" b="1" dirty="0" smtClean="0"/>
              <a:t>sadržaji (Društvena zajednica)</a:t>
            </a:r>
            <a:endParaRPr lang="hr-HR" b="1" dirty="0"/>
          </a:p>
          <a:p>
            <a:pPr fontAlgn="base"/>
            <a:r>
              <a:rPr lang="hr-HR" u="sng" dirty="0" smtClean="0"/>
              <a:t>Obavezni</a:t>
            </a:r>
          </a:p>
          <a:p>
            <a:pPr fontAlgn="base">
              <a:buNone/>
            </a:pPr>
            <a:endParaRPr lang="hr-HR" dirty="0"/>
          </a:p>
          <a:p>
            <a:pPr fontAlgn="base"/>
            <a:r>
              <a:rPr lang="hr-HR" dirty="0"/>
              <a:t>1. Nevladine organizacije</a:t>
            </a:r>
          </a:p>
          <a:p>
            <a:pPr fontAlgn="base"/>
            <a:r>
              <a:rPr lang="hr-HR" dirty="0"/>
              <a:t>2. Projekti lokalne zajednice</a:t>
            </a:r>
          </a:p>
          <a:p>
            <a:pPr fontAlgn="base"/>
            <a:r>
              <a:rPr lang="hr-HR" dirty="0"/>
              <a:t>3. Društvena solidarnost</a:t>
            </a:r>
          </a:p>
          <a:p>
            <a:pPr fontAlgn="base"/>
            <a:r>
              <a:rPr lang="hr-HR" dirty="0"/>
              <a:t>4. Posljedice odnosa prema javnom dobru u zajednici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76872"/>
            <a:ext cx="4038600" cy="3849291"/>
          </a:xfrm>
        </p:spPr>
        <p:txBody>
          <a:bodyPr>
            <a:normAutofit/>
          </a:bodyPr>
          <a:lstStyle/>
          <a:p>
            <a:pPr fontAlgn="base"/>
            <a:r>
              <a:rPr lang="hr-HR" u="sng" dirty="0" smtClean="0"/>
              <a:t>Preporučeni sadržaji:</a:t>
            </a:r>
          </a:p>
          <a:p>
            <a:pPr fontAlgn="base">
              <a:buNone/>
            </a:pPr>
            <a:endParaRPr lang="hr-HR" u="sng" dirty="0" smtClean="0"/>
          </a:p>
          <a:p>
            <a:pPr fontAlgn="base"/>
            <a:r>
              <a:rPr lang="hr-HR" dirty="0" smtClean="0"/>
              <a:t>1. Pravo na obrazovanje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b="1" dirty="0"/>
              <a:t>5. ciklus (3. i 4. razred četverogodišnjih; 2. i 3. razred trogodišnjih srednjoškolskih programa)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vi-VN" b="1" dirty="0"/>
              <a:t>Ključni </a:t>
            </a:r>
            <a:r>
              <a:rPr lang="vi-VN" b="1" dirty="0" smtClean="0"/>
              <a:t>sadržaji</a:t>
            </a:r>
            <a:r>
              <a:rPr lang="hr-HR" b="1" dirty="0" smtClean="0"/>
              <a:t> (Ljudska prava)</a:t>
            </a:r>
          </a:p>
          <a:p>
            <a:pPr fontAlgn="base">
              <a:buNone/>
            </a:pPr>
            <a:endParaRPr lang="vi-VN" b="1" dirty="0"/>
          </a:p>
          <a:p>
            <a:pPr fontAlgn="base"/>
            <a:r>
              <a:rPr lang="vi-VN" u="sng" dirty="0" smtClean="0"/>
              <a:t>Obvezni</a:t>
            </a:r>
            <a:endParaRPr lang="hr-HR" u="sng" dirty="0" smtClean="0"/>
          </a:p>
          <a:p>
            <a:pPr fontAlgn="base">
              <a:buNone/>
            </a:pPr>
            <a:endParaRPr lang="vi-VN" dirty="0"/>
          </a:p>
          <a:p>
            <a:pPr fontAlgn="base"/>
            <a:r>
              <a:rPr lang="vi-VN" dirty="0"/>
              <a:t>1. Sustav zaštite ljudskih prava u Republici Hrvatskoj</a:t>
            </a:r>
          </a:p>
          <a:p>
            <a:pPr fontAlgn="base"/>
            <a:r>
              <a:rPr lang="vi-VN" dirty="0"/>
              <a:t>2. Sustav zaštite obiteljske i bračne zajednice u Republici Hrvatskoj</a:t>
            </a:r>
          </a:p>
          <a:p>
            <a:pPr fontAlgn="base"/>
            <a:r>
              <a:rPr lang="vi-VN" dirty="0"/>
              <a:t>3. Političko i društveno sudjelovanje</a:t>
            </a:r>
          </a:p>
          <a:p>
            <a:pPr fontAlgn="base"/>
            <a:r>
              <a:rPr lang="vi-VN" dirty="0"/>
              <a:t>4. Mogućnosti (načini) uporabe rezultata akcija u novim situacijama i unaprjeđenja aktivnoga građanstva</a:t>
            </a:r>
          </a:p>
          <a:p>
            <a:pPr fontAlgn="base"/>
            <a:r>
              <a:rPr lang="vi-VN" dirty="0"/>
              <a:t>5. Pravo na rad i radnička prava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04864"/>
            <a:ext cx="4038600" cy="3921299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vi-VN" u="sng" dirty="0" smtClean="0"/>
              <a:t>Preporučeni</a:t>
            </a:r>
            <a:endParaRPr lang="hr-HR" u="sng" dirty="0" smtClean="0"/>
          </a:p>
          <a:p>
            <a:pPr fontAlgn="base">
              <a:buNone/>
            </a:pPr>
            <a:endParaRPr lang="vi-VN" dirty="0" smtClean="0"/>
          </a:p>
          <a:p>
            <a:pPr fontAlgn="base"/>
            <a:r>
              <a:rPr lang="vi-VN" dirty="0" smtClean="0"/>
              <a:t>1. Mogućnosti povezivanja sustava zaštite ljudskih prava s praksom</a:t>
            </a:r>
          </a:p>
          <a:p>
            <a:pPr fontAlgn="base"/>
            <a:r>
              <a:rPr lang="vi-VN" dirty="0" smtClean="0"/>
              <a:t>2. Pravo na obrazovanje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 fontScale="92500"/>
          </a:bodyPr>
          <a:lstStyle/>
          <a:p>
            <a:pPr fontAlgn="base"/>
            <a:r>
              <a:rPr lang="hr-HR" b="1" dirty="0"/>
              <a:t>Ključni </a:t>
            </a:r>
            <a:r>
              <a:rPr lang="hr-HR" b="1" dirty="0" smtClean="0"/>
              <a:t>sadržaji (Demokracija)</a:t>
            </a:r>
          </a:p>
          <a:p>
            <a:pPr fontAlgn="base">
              <a:buNone/>
            </a:pPr>
            <a:endParaRPr lang="hr-HR" dirty="0" smtClean="0"/>
          </a:p>
          <a:p>
            <a:pPr fontAlgn="base">
              <a:buNone/>
            </a:pPr>
            <a:endParaRPr lang="hr-HR" dirty="0"/>
          </a:p>
          <a:p>
            <a:pPr fontAlgn="base"/>
            <a:r>
              <a:rPr lang="hr-HR" dirty="0"/>
              <a:t>1. Značajke, prednosti i nedostatci demokracije</a:t>
            </a:r>
          </a:p>
          <a:p>
            <a:pPr fontAlgn="base"/>
            <a:r>
              <a:rPr lang="hr-HR" dirty="0"/>
              <a:t>2. Legalnost, legitimnost, ideologija, izbori, političke stranke, narod, nacija, domoljublje</a:t>
            </a:r>
          </a:p>
          <a:p>
            <a:pPr fontAlgn="base"/>
            <a:r>
              <a:rPr lang="hr-HR" dirty="0"/>
              <a:t>3. Pojednostavljeni model političkog ciklusa</a:t>
            </a:r>
          </a:p>
          <a:p>
            <a:pPr fontAlgn="base"/>
            <a:r>
              <a:rPr lang="hr-HR" dirty="0"/>
              <a:t>4. Participativna demokracija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hr-HR" dirty="0" smtClean="0"/>
              <a:t>5. Korupcija</a:t>
            </a:r>
          </a:p>
          <a:p>
            <a:pPr fontAlgn="base"/>
            <a:r>
              <a:rPr lang="hr-HR" dirty="0" smtClean="0"/>
              <a:t>6. Zlouporaba vlasti</a:t>
            </a:r>
          </a:p>
          <a:p>
            <a:pPr fontAlgn="base"/>
            <a:r>
              <a:rPr lang="hr-HR" dirty="0" smtClean="0"/>
              <a:t>7. Uloga medija i civilnoga društva u demokratskome društvu</a:t>
            </a:r>
          </a:p>
          <a:p>
            <a:pPr fontAlgn="base"/>
            <a:r>
              <a:rPr lang="hr-HR" dirty="0" smtClean="0"/>
              <a:t>8. Izbori za Hrvatski sabor i izborni sustav</a:t>
            </a:r>
          </a:p>
          <a:p>
            <a:pPr fontAlgn="base"/>
            <a:r>
              <a:rPr lang="hr-HR" dirty="0" smtClean="0"/>
              <a:t>9. Položaj i mogućnosti Republike Hrvatske u Europskoj uniji</a:t>
            </a:r>
          </a:p>
          <a:p>
            <a:pPr fontAlgn="base"/>
            <a:r>
              <a:rPr lang="hr-HR" dirty="0" smtClean="0"/>
              <a:t>10. Demokratski deficit u Hrvatskoj i EU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4038600" cy="5505475"/>
          </a:xfrm>
        </p:spPr>
        <p:txBody>
          <a:bodyPr>
            <a:normAutofit/>
          </a:bodyPr>
          <a:lstStyle/>
          <a:p>
            <a:pPr fontAlgn="base"/>
            <a:r>
              <a:rPr lang="vi-VN" b="1" dirty="0"/>
              <a:t>Ključni </a:t>
            </a:r>
            <a:r>
              <a:rPr lang="vi-VN" b="1" dirty="0" smtClean="0"/>
              <a:t>sadržaji</a:t>
            </a:r>
            <a:r>
              <a:rPr lang="hr-HR" b="1" dirty="0" smtClean="0"/>
              <a:t> (Društvena zajednica)</a:t>
            </a:r>
          </a:p>
          <a:p>
            <a:pPr fontAlgn="base"/>
            <a:endParaRPr lang="vi-VN" b="1" dirty="0"/>
          </a:p>
          <a:p>
            <a:pPr fontAlgn="base"/>
            <a:r>
              <a:rPr lang="vi-VN" u="sng" dirty="0" smtClean="0"/>
              <a:t>Ob</a:t>
            </a:r>
            <a:r>
              <a:rPr lang="hr-HR" u="sng" dirty="0" smtClean="0"/>
              <a:t>a</a:t>
            </a:r>
            <a:r>
              <a:rPr lang="vi-VN" u="sng" dirty="0" smtClean="0"/>
              <a:t>vezni</a:t>
            </a:r>
            <a:endParaRPr lang="hr-HR" u="sng" dirty="0" smtClean="0"/>
          </a:p>
          <a:p>
            <a:pPr fontAlgn="base"/>
            <a:endParaRPr lang="vi-VN" dirty="0"/>
          </a:p>
          <a:p>
            <a:pPr fontAlgn="base"/>
            <a:r>
              <a:rPr lang="vi-VN" dirty="0"/>
              <a:t>1. Projekti lokalne i nacionalne zajednice</a:t>
            </a:r>
          </a:p>
          <a:p>
            <a:pPr fontAlgn="base"/>
            <a:r>
              <a:rPr lang="vi-VN" dirty="0"/>
              <a:t>2. Uključivanje u volonterske udruge i organizacije</a:t>
            </a:r>
          </a:p>
          <a:p>
            <a:pPr fontAlgn="base"/>
            <a:r>
              <a:rPr lang="vi-VN" dirty="0"/>
              <a:t>3. Suzbijanje korupcije i zaštita na lokalnoj i nacionalnoj razini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vi-VN" u="sng" dirty="0" smtClean="0"/>
              <a:t>Preporučeni</a:t>
            </a:r>
            <a:endParaRPr lang="hr-HR" u="sng" dirty="0" smtClean="0"/>
          </a:p>
          <a:p>
            <a:pPr fontAlgn="base">
              <a:buNone/>
            </a:pPr>
            <a:endParaRPr lang="vi-VN" u="sng" dirty="0" smtClean="0"/>
          </a:p>
          <a:p>
            <a:pPr fontAlgn="base"/>
            <a:r>
              <a:rPr lang="vi-VN" dirty="0" smtClean="0"/>
              <a:t>1. Projekti međunarodne zajednice</a:t>
            </a:r>
          </a:p>
          <a:p>
            <a:pPr fontAlgn="base"/>
            <a:r>
              <a:rPr lang="vi-VN" dirty="0" smtClean="0"/>
              <a:t>2. Uključivanje u volontiranje na međunarodnoj razini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992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Pisana rasprava u Hrvatskom jeziku</vt:lpstr>
      <vt:lpstr>Slide 2</vt:lpstr>
      <vt:lpstr>Međupredmetna tema Građanskog odgoja</vt:lpstr>
      <vt:lpstr>4. ciklus (1. i 2. razred četverogodišnjih; 1. razred trogodišnjih srednjoškolskih programa)</vt:lpstr>
      <vt:lpstr>Slide 5</vt:lpstr>
      <vt:lpstr>Slide 6</vt:lpstr>
      <vt:lpstr>5. ciklus (3. i 4. razred četverogodišnjih; 2. i 3. razred trogodišnjih srednjoškolskih programa)</vt:lpstr>
      <vt:lpstr>Slide 8</vt:lpstr>
      <vt:lpstr>Slide 9</vt:lpstr>
      <vt:lpstr>Rasprava (Hrvatski jezični portal)</vt:lpstr>
      <vt:lpstr>Komunikacija</vt:lpstr>
      <vt:lpstr>Raspravljanje</vt:lpstr>
      <vt:lpstr>Primjeri (Rasprava u nastavi Hrvatskog jezika)</vt:lpstr>
      <vt:lpstr>Mentimeter</vt:lpstr>
      <vt:lpstr>Tricider</vt:lpstr>
      <vt:lpstr>Zaključak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Pisana rasprava u Hrvatskom jeziku</dc:title>
  <dc:creator>Sanja</dc:creator>
  <cp:lastModifiedBy>Sanja</cp:lastModifiedBy>
  <cp:revision>7</cp:revision>
  <dcterms:created xsi:type="dcterms:W3CDTF">2019-12-23T07:57:22Z</dcterms:created>
  <dcterms:modified xsi:type="dcterms:W3CDTF">2019-12-23T09:01:42Z</dcterms:modified>
</cp:coreProperties>
</file>