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9" r:id="rId5"/>
    <p:sldId id="263" r:id="rId6"/>
    <p:sldId id="264" r:id="rId7"/>
    <p:sldId id="266" r:id="rId8"/>
    <p:sldId id="271" r:id="rId9"/>
    <p:sldId id="265" r:id="rId10"/>
    <p:sldId id="280" r:id="rId11"/>
    <p:sldId id="269" r:id="rId12"/>
    <p:sldId id="273" r:id="rId13"/>
    <p:sldId id="272" r:id="rId14"/>
    <p:sldId id="274" r:id="rId15"/>
    <p:sldId id="275" r:id="rId16"/>
    <p:sldId id="276" r:id="rId17"/>
    <p:sldId id="279" r:id="rId18"/>
    <p:sldId id="267" r:id="rId19"/>
    <p:sldId id="277" r:id="rId20"/>
    <p:sldId id="278" r:id="rId21"/>
    <p:sldId id="268" r:id="rId22"/>
    <p:sldId id="262" r:id="rId23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09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Uredite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26474-8ED5-4DE0-AD0E-7A245B89EA31}" type="datetimeFigureOut">
              <a:rPr lang="hr-HR" smtClean="0"/>
              <a:pPr/>
              <a:t>23.12.2019.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B92E-CDC4-4DF5-9277-868BFD221F6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23221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26474-8ED5-4DE0-AD0E-7A245B89EA31}" type="datetimeFigureOut">
              <a:rPr lang="hr-HR" smtClean="0"/>
              <a:pPr/>
              <a:t>23.12.2019.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B92E-CDC4-4DF5-9277-868BFD221F6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79456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26474-8ED5-4DE0-AD0E-7A245B89EA31}" type="datetimeFigureOut">
              <a:rPr lang="hr-HR" smtClean="0"/>
              <a:pPr/>
              <a:t>23.12.2019.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B92E-CDC4-4DF5-9277-868BFD221F6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490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26474-8ED5-4DE0-AD0E-7A245B89EA31}" type="datetimeFigureOut">
              <a:rPr lang="hr-HR" smtClean="0"/>
              <a:pPr/>
              <a:t>23.12.2019.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B92E-CDC4-4DF5-9277-868BFD221F6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41340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26474-8ED5-4DE0-AD0E-7A245B89EA31}" type="datetimeFigureOut">
              <a:rPr lang="hr-HR" smtClean="0"/>
              <a:pPr/>
              <a:t>23.12.2019.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B92E-CDC4-4DF5-9277-868BFD221F6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97259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26474-8ED5-4DE0-AD0E-7A245B89EA31}" type="datetimeFigureOut">
              <a:rPr lang="hr-HR" smtClean="0"/>
              <a:pPr/>
              <a:t>23.12.2019.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B92E-CDC4-4DF5-9277-868BFD221F6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52165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26474-8ED5-4DE0-AD0E-7A245B89EA31}" type="datetimeFigureOut">
              <a:rPr lang="hr-HR" smtClean="0"/>
              <a:pPr/>
              <a:t>23.12.2019.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B92E-CDC4-4DF5-9277-868BFD221F6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00153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26474-8ED5-4DE0-AD0E-7A245B89EA31}" type="datetimeFigureOut">
              <a:rPr lang="hr-HR" smtClean="0"/>
              <a:pPr/>
              <a:t>23.12.2019.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B92E-CDC4-4DF5-9277-868BFD221F6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84947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26474-8ED5-4DE0-AD0E-7A245B89EA31}" type="datetimeFigureOut">
              <a:rPr lang="hr-HR" smtClean="0"/>
              <a:pPr/>
              <a:t>23.12.2019.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B92E-CDC4-4DF5-9277-868BFD221F6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1956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26474-8ED5-4DE0-AD0E-7A245B89EA31}" type="datetimeFigureOut">
              <a:rPr lang="hr-HR" smtClean="0"/>
              <a:pPr/>
              <a:t>23.12.2019.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B92E-CDC4-4DF5-9277-868BFD221F6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08930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26474-8ED5-4DE0-AD0E-7A245B89EA31}" type="datetimeFigureOut">
              <a:rPr lang="hr-HR" smtClean="0"/>
              <a:pPr/>
              <a:t>23.12.2019.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B92E-CDC4-4DF5-9277-868BFD221F6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12808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26474-8ED5-4DE0-AD0E-7A245B89EA31}" type="datetimeFigureOut">
              <a:rPr lang="hr-HR" smtClean="0"/>
              <a:pPr/>
              <a:t>23.12.2019.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1B92E-CDC4-4DF5-9277-868BFD221F6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3738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Slikovni rezultat za VOLONTERSTV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43" y="4240885"/>
            <a:ext cx="8572500" cy="213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203443" y="283769"/>
            <a:ext cx="1848277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b="1" dirty="0">
                <a:solidFill>
                  <a:schemeClr val="tx1"/>
                </a:solidFill>
              </a:rPr>
              <a:t>VOLONTERSTVO:</a:t>
            </a:r>
          </a:p>
        </p:txBody>
      </p:sp>
      <p:sp>
        <p:nvSpPr>
          <p:cNvPr id="10" name="Rezervirano mjesto sadržaja 9"/>
          <p:cNvSpPr>
            <a:spLocks noGrp="1"/>
          </p:cNvSpPr>
          <p:nvPr>
            <p:ph sz="quarter" idx="4"/>
          </p:nvPr>
        </p:nvSpPr>
        <p:spPr>
          <a:xfrm>
            <a:off x="4644008" y="1176954"/>
            <a:ext cx="4320480" cy="3063931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hr-HR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hr-HR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hr-HR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„Volonterski rad se ne plaća ne zato što ne vrijedi, nego zato što je neprocjenjiv!”</a:t>
            </a:r>
          </a:p>
          <a:p>
            <a:pPr marL="0" indent="0" algn="r">
              <a:buNone/>
            </a:pPr>
            <a:r>
              <a:rPr lang="hr-HR" sz="1400" dirty="0">
                <a:solidFill>
                  <a:schemeClr val="tx1"/>
                </a:solidFill>
              </a:rPr>
              <a:t> Marija </a:t>
            </a:r>
            <a:r>
              <a:rPr lang="hr-HR" sz="1400" dirty="0" err="1">
                <a:solidFill>
                  <a:schemeClr val="tx1"/>
                </a:solidFill>
              </a:rPr>
              <a:t>Mapilele</a:t>
            </a:r>
            <a:r>
              <a:rPr lang="hr-HR" sz="1400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</p:txBody>
      </p:sp>
      <p:sp>
        <p:nvSpPr>
          <p:cNvPr id="12" name="Rezervirano mjesto sadržaja 11"/>
          <p:cNvSpPr>
            <a:spLocks noGrp="1"/>
          </p:cNvSpPr>
          <p:nvPr>
            <p:ph sz="half" idx="2"/>
          </p:nvPr>
        </p:nvSpPr>
        <p:spPr>
          <a:xfrm>
            <a:off x="203443" y="1176954"/>
            <a:ext cx="4320480" cy="3063931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hr-HR" sz="1600" dirty="0"/>
              <a:t>         </a:t>
            </a:r>
          </a:p>
          <a:p>
            <a:r>
              <a:rPr lang="hr-HR" sz="1600" dirty="0"/>
              <a:t>       </a:t>
            </a:r>
            <a:r>
              <a:rPr lang="hr-HR" sz="1600" b="1" dirty="0">
                <a:solidFill>
                  <a:schemeClr val="tx1"/>
                </a:solidFill>
              </a:rPr>
              <a:t>ŠTO JE VOLONTERSTVO?</a:t>
            </a:r>
          </a:p>
          <a:p>
            <a:pPr marL="0" indent="0">
              <a:buNone/>
            </a:pPr>
            <a:endParaRPr lang="hr-HR" sz="1600" b="1" dirty="0">
              <a:solidFill>
                <a:schemeClr val="tx1"/>
              </a:solidFill>
            </a:endParaRPr>
          </a:p>
          <a:p>
            <a:r>
              <a:rPr lang="hr-HR" sz="1600" b="1" dirty="0">
                <a:solidFill>
                  <a:schemeClr val="tx1"/>
                </a:solidFill>
              </a:rPr>
              <a:t>        NA KOJI NAČIN MOŽEMO VOLONTIRATI?</a:t>
            </a:r>
          </a:p>
          <a:p>
            <a:pPr marL="0" indent="0">
              <a:buNone/>
            </a:pPr>
            <a:endParaRPr lang="hr-HR" sz="1600" b="1" dirty="0">
              <a:solidFill>
                <a:schemeClr val="tx1"/>
              </a:solidFill>
            </a:endParaRPr>
          </a:p>
          <a:p>
            <a:r>
              <a:rPr lang="hr-HR" sz="1600" b="1" dirty="0">
                <a:solidFill>
                  <a:schemeClr val="tx1"/>
                </a:solidFill>
              </a:rPr>
              <a:t>         TKO SVE MOŽE BITI VOLONTER?</a:t>
            </a:r>
          </a:p>
          <a:p>
            <a:pPr marL="0" indent="0">
              <a:buNone/>
            </a:pPr>
            <a:endParaRPr lang="hr-HR" sz="1600" b="1" dirty="0">
              <a:solidFill>
                <a:schemeClr val="tx1"/>
              </a:solidFill>
            </a:endParaRPr>
          </a:p>
          <a:p>
            <a:r>
              <a:rPr lang="hr-HR" sz="1600" b="1" dirty="0">
                <a:solidFill>
                  <a:schemeClr val="tx1"/>
                </a:solidFill>
              </a:rPr>
              <a:t>          ZAŠTO VOLONTIRATI?</a:t>
            </a:r>
          </a:p>
          <a:p>
            <a:pPr marL="0" indent="0">
              <a:buNone/>
            </a:pPr>
            <a:endParaRPr lang="hr-HR" sz="1600" b="1" dirty="0">
              <a:solidFill>
                <a:schemeClr val="tx1"/>
              </a:solidFill>
            </a:endParaRPr>
          </a:p>
          <a:p>
            <a:r>
              <a:rPr lang="hr-HR" sz="1600" b="1" dirty="0">
                <a:solidFill>
                  <a:schemeClr val="tx1"/>
                </a:solidFill>
              </a:rPr>
              <a:t>          GDJE SVE MOŽEMO VOLONTIRATI?</a:t>
            </a:r>
          </a:p>
          <a:p>
            <a:pPr marL="0" indent="0">
              <a:buNone/>
            </a:pPr>
            <a:endParaRPr lang="hr-HR" sz="1600" dirty="0"/>
          </a:p>
          <a:p>
            <a:pPr marL="0" indent="0">
              <a:buNone/>
            </a:pPr>
            <a:endParaRPr lang="hr-HR" sz="1600" dirty="0"/>
          </a:p>
        </p:txBody>
      </p:sp>
      <p:sp>
        <p:nvSpPr>
          <p:cNvPr id="17" name="TekstniOkvir 16"/>
          <p:cNvSpPr txBox="1"/>
          <p:nvPr/>
        </p:nvSpPr>
        <p:spPr>
          <a:xfrm>
            <a:off x="1096182" y="4240885"/>
            <a:ext cx="7799845" cy="143116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7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VOLONTERSTVO JE JEDNA OD KLJUČNIH VRIJEDNOSTI DRUŠTVENOG RAZVOJA TE DOPRINOSTI RAZVOJU JEDNAKIH MOGUĆNOSTI ZA SVE</a:t>
            </a:r>
            <a:r>
              <a:rPr lang="hr-HR" sz="17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hr-HR" dirty="0"/>
          </a:p>
          <a:p>
            <a:r>
              <a:rPr lang="vi-VN" dirty="0"/>
              <a:t>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93590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91AE3A0-E188-48D8-9A2C-0664D725EB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Školski volonterski klub „</a:t>
            </a:r>
            <a:r>
              <a:rPr lang="hr-HR" dirty="0" err="1"/>
              <a:t>Carpe</a:t>
            </a:r>
            <a:r>
              <a:rPr lang="hr-HR" dirty="0"/>
              <a:t> </a:t>
            </a:r>
            <a:r>
              <a:rPr lang="hr-HR" dirty="0" err="1"/>
              <a:t>Diem</a:t>
            </a:r>
            <a:r>
              <a:rPr lang="hr-HR" dirty="0"/>
              <a:t>”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C946391-196E-4500-8C9B-B3E788AE9B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982960"/>
          </a:xfr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9924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ACC9B08-3A78-4D4D-9728-57FEA690E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404665"/>
            <a:ext cx="8215249" cy="579200"/>
          </a:xfrm>
        </p:spPr>
        <p:txBody>
          <a:bodyPr>
            <a:normAutofit fontScale="90000"/>
          </a:bodyPr>
          <a:lstStyle/>
          <a:p>
            <a:br>
              <a:rPr lang="hr-HR" sz="2200" b="1" dirty="0">
                <a:solidFill>
                  <a:srgbClr val="35586E"/>
                </a:solidFill>
                <a:latin typeface="Trebuchet MS" panose="020B0603020202020204" pitchFamily="34" charset="0"/>
              </a:rPr>
            </a:br>
            <a:br>
              <a:rPr lang="hr-HR" sz="2200" b="1" dirty="0">
                <a:solidFill>
                  <a:srgbClr val="35586E"/>
                </a:solidFill>
                <a:latin typeface="Trebuchet MS" panose="020B0603020202020204" pitchFamily="34" charset="0"/>
              </a:rPr>
            </a:br>
            <a:r>
              <a:rPr lang="hr-HR" sz="2200" b="1" dirty="0" err="1">
                <a:solidFill>
                  <a:srgbClr val="35586E"/>
                </a:solidFill>
                <a:latin typeface="Trebuchet MS" panose="020B0603020202020204" pitchFamily="34" charset="0"/>
              </a:rPr>
              <a:t>Škols</a:t>
            </a:r>
            <a:r>
              <a:rPr lang="it-IT" sz="2000" b="1" dirty="0" err="1">
                <a:solidFill>
                  <a:srgbClr val="35586E"/>
                </a:solidFill>
                <a:latin typeface="Trebuchet MS" panose="020B0603020202020204" pitchFamily="34" charset="0"/>
              </a:rPr>
              <a:t>Školski</a:t>
            </a:r>
            <a:r>
              <a:rPr lang="it-IT" sz="2000" b="1" dirty="0">
                <a:solidFill>
                  <a:srgbClr val="35586E"/>
                </a:solidFill>
                <a:latin typeface="Trebuchet MS" panose="020B0603020202020204" pitchFamily="34" charset="0"/>
              </a:rPr>
              <a:t> </a:t>
            </a:r>
            <a:r>
              <a:rPr lang="it-IT" sz="2000" b="1" dirty="0" err="1">
                <a:solidFill>
                  <a:srgbClr val="35586E"/>
                </a:solidFill>
                <a:latin typeface="Trebuchet MS" panose="020B0603020202020204" pitchFamily="34" charset="0"/>
              </a:rPr>
              <a:t>volonteri</a:t>
            </a:r>
            <a:r>
              <a:rPr lang="it-IT" sz="2000" b="1" dirty="0">
                <a:solidFill>
                  <a:srgbClr val="35586E"/>
                </a:solidFill>
                <a:latin typeface="Trebuchet MS" panose="020B0603020202020204" pitchFamily="34" charset="0"/>
              </a:rPr>
              <a:t> </a:t>
            </a:r>
            <a:r>
              <a:rPr lang="it-IT" sz="2000" b="1" dirty="0" err="1">
                <a:solidFill>
                  <a:srgbClr val="35586E"/>
                </a:solidFill>
                <a:latin typeface="Trebuchet MS" panose="020B0603020202020204" pitchFamily="34" charset="0"/>
              </a:rPr>
              <a:t>posjetili</a:t>
            </a:r>
            <a:r>
              <a:rPr lang="it-IT" sz="2000" b="1" dirty="0">
                <a:solidFill>
                  <a:srgbClr val="35586E"/>
                </a:solidFill>
                <a:latin typeface="Trebuchet MS" panose="020B0603020202020204" pitchFamily="34" charset="0"/>
              </a:rPr>
              <a:t> su </a:t>
            </a:r>
            <a:r>
              <a:rPr lang="it-IT" sz="2000" b="1" dirty="0" err="1">
                <a:solidFill>
                  <a:srgbClr val="35586E"/>
                </a:solidFill>
                <a:latin typeface="Trebuchet MS" panose="020B0603020202020204" pitchFamily="34" charset="0"/>
              </a:rPr>
              <a:t>slatinsko</a:t>
            </a:r>
            <a:r>
              <a:rPr lang="it-IT" sz="2000" b="1" dirty="0">
                <a:solidFill>
                  <a:srgbClr val="35586E"/>
                </a:solidFill>
                <a:latin typeface="Trebuchet MS" panose="020B0603020202020204" pitchFamily="34" charset="0"/>
              </a:rPr>
              <a:t> </a:t>
            </a:r>
            <a:r>
              <a:rPr lang="it-IT" sz="2000" b="1" dirty="0" err="1">
                <a:solidFill>
                  <a:srgbClr val="35586E"/>
                </a:solidFill>
                <a:latin typeface="Trebuchet MS" panose="020B0603020202020204" pitchFamily="34" charset="0"/>
              </a:rPr>
              <a:t>groblje</a:t>
            </a:r>
            <a:br>
              <a:rPr lang="it-IT" b="1" dirty="0">
                <a:solidFill>
                  <a:srgbClr val="35586E"/>
                </a:solidFill>
                <a:latin typeface="Trebuchet MS" panose="020B0603020202020204" pitchFamily="34" charset="0"/>
              </a:rPr>
            </a:br>
            <a:endParaRPr lang="hr-HR" dirty="0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1D7318B2-25F5-47AD-B2D1-288D9EE792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4556" y="1600201"/>
            <a:ext cx="8154888" cy="41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408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0BD38F6-DC91-4BC8-AA22-D3FA3C65D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06090"/>
          </a:xfrm>
        </p:spPr>
        <p:txBody>
          <a:bodyPr>
            <a:normAutofit fontScale="90000"/>
          </a:bodyPr>
          <a:lstStyle/>
          <a:p>
            <a:br>
              <a:rPr lang="hr-HR" sz="2200" b="1" dirty="0"/>
            </a:br>
            <a:br>
              <a:rPr lang="hr-HR" sz="2200" b="1" dirty="0"/>
            </a:br>
            <a:r>
              <a:rPr lang="hr-HR" sz="2200" b="1" dirty="0"/>
              <a:t>Volonterski klub sudjelovao u manifestaciji Hrvatska volontira 2019</a:t>
            </a:r>
            <a:br>
              <a:rPr lang="hr-HR" b="1" dirty="0"/>
            </a:br>
            <a:endParaRPr lang="hr-HR" dirty="0"/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085D67A7-352C-43DB-8E18-B403B18C29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1038746"/>
            <a:ext cx="6984776" cy="512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529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ECCFBAE4-0E98-48F0-AD3D-B0014FC8C1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00808"/>
            <a:ext cx="8028384" cy="401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020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9B6FA71-85DE-4B0E-B810-738122E81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hr-HR" sz="2400" dirty="0"/>
              <a:t>Uređenje okoliša</a:t>
            </a:r>
          </a:p>
        </p:txBody>
      </p:sp>
      <p:pic>
        <p:nvPicPr>
          <p:cNvPr id="8" name="Rezervirano mjesto sadržaja 7">
            <a:extLst>
              <a:ext uri="{FF2B5EF4-FFF2-40B4-BE49-F238E27FC236}">
                <a16:creationId xmlns:a16="http://schemas.microsoft.com/office/drawing/2014/main" id="{99C8157B-549D-4D52-A785-D777ACD0FB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3" y="1600200"/>
            <a:ext cx="4320480" cy="4525963"/>
          </a:xfrm>
        </p:spPr>
      </p:pic>
    </p:spTree>
    <p:extLst>
      <p:ext uri="{BB962C8B-B14F-4D97-AF65-F5344CB8AC3E}">
        <p14:creationId xmlns:p14="http://schemas.microsoft.com/office/powerpoint/2010/main" val="1289528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18DD0CC-F5ED-40F7-A80F-151901E04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hr-HR" sz="2400" dirty="0"/>
              <a:t>Slastice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C8253EAC-87BC-4B1C-BB5C-F0031B8E95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3" y="1600200"/>
            <a:ext cx="4248473" cy="4525963"/>
          </a:xfrm>
        </p:spPr>
      </p:pic>
    </p:spTree>
    <p:extLst>
      <p:ext uri="{BB962C8B-B14F-4D97-AF65-F5344CB8AC3E}">
        <p14:creationId xmlns:p14="http://schemas.microsoft.com/office/powerpoint/2010/main" val="445405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7C2C867-F301-4B79-B017-BD11C5259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hr-HR" sz="2400" dirty="0"/>
              <a:t>Članovi Volonterskog kluba " </a:t>
            </a:r>
            <a:r>
              <a:rPr lang="hr-HR" sz="2400" dirty="0" err="1"/>
              <a:t>Carpe</a:t>
            </a:r>
            <a:r>
              <a:rPr lang="hr-HR" sz="2400" dirty="0"/>
              <a:t> </a:t>
            </a:r>
            <a:r>
              <a:rPr lang="hr-HR" sz="2400" dirty="0" err="1"/>
              <a:t>Diem</a:t>
            </a:r>
            <a:r>
              <a:rPr lang="hr-HR" sz="2400" dirty="0"/>
              <a:t>" održali su radionicu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DC61FFDD-E317-4FC2-AC13-E42F81FC05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3171071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77DA093-172D-4567-8424-1026DC2BC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hr-HR" dirty="0"/>
              <a:t>Akcija darivanja krvi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2F8CF881-1D51-43F7-93D3-BB47A386E3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764895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09F059-73A5-4ABE-8859-E0A071C6B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hr-HR" sz="2400" dirty="0"/>
              <a:t>Edukacije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9124574-5DA6-4D3C-9441-6F464D932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latin typeface="Times New Roman" panose="02020603050405020304" pitchFamily="18" charset="0"/>
                <a:ea typeface="TimesNewRomanPSMT"/>
              </a:rPr>
              <a:t>Kroz edukaciju o menadžmentu školskih volonterskih klubova, voditelji klubova stekli su znanja i vještine koje će im pomoći u motiviranju mladih na uključivanje u volonterske  aktivnosti te će na taj način poticati aktivno sudjelovanje mladih u društvu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049087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74A54C6-9D4E-488E-BBF6-9CA77258B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 Edukacija „Uvod u menadžment volontera“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2502900B-92C0-49F0-9FA1-5CDAACE8F2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05781"/>
            <a:ext cx="8229600" cy="4114800"/>
          </a:xfrm>
        </p:spPr>
      </p:pic>
    </p:spTree>
    <p:extLst>
      <p:ext uri="{BB962C8B-B14F-4D97-AF65-F5344CB8AC3E}">
        <p14:creationId xmlns:p14="http://schemas.microsoft.com/office/powerpoint/2010/main" val="2271987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899591" y="2420888"/>
            <a:ext cx="7379639" cy="1470025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br>
              <a:rPr lang="hr-HR" dirty="0"/>
            </a:br>
            <a:br>
              <a:rPr lang="hr-HR" dirty="0"/>
            </a:br>
            <a:r>
              <a:rPr lang="hr-HR" sz="3100" dirty="0">
                <a:solidFill>
                  <a:schemeClr val="tx1"/>
                </a:solidFill>
              </a:rPr>
              <a:t>PROJEKT: </a:t>
            </a:r>
            <a:br>
              <a:rPr lang="hr-HR" sz="3100" dirty="0">
                <a:solidFill>
                  <a:schemeClr val="tx1"/>
                </a:solidFill>
              </a:rPr>
            </a:br>
            <a:r>
              <a:rPr lang="hr-HR" b="1" dirty="0">
                <a:solidFill>
                  <a:schemeClr val="tx1"/>
                </a:solidFill>
              </a:rPr>
              <a:t>„Šalji dalje”</a:t>
            </a:r>
            <a:br>
              <a:rPr lang="hr-HR" b="1" dirty="0">
                <a:solidFill>
                  <a:schemeClr val="tx1"/>
                </a:solidFill>
              </a:rPr>
            </a:br>
            <a:br>
              <a:rPr lang="hr-HR" b="1" dirty="0">
                <a:solidFill>
                  <a:schemeClr val="tx1"/>
                </a:solidFill>
              </a:rPr>
            </a:br>
            <a:endParaRPr lang="hr-HR" b="1" dirty="0">
              <a:solidFill>
                <a:schemeClr val="tx1"/>
              </a:solidFill>
            </a:endParaRPr>
          </a:p>
        </p:txBody>
      </p:sp>
      <p:pic>
        <p:nvPicPr>
          <p:cNvPr id="204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49"/>
          <a:stretch>
            <a:fillRect/>
          </a:stretch>
        </p:blipFill>
        <p:spPr bwMode="auto">
          <a:xfrm>
            <a:off x="107505" y="180497"/>
            <a:ext cx="504056" cy="50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Slika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001" y="71595"/>
            <a:ext cx="862013" cy="86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ni okvir 5"/>
          <p:cNvSpPr txBox="1">
            <a:spLocks noChangeArrowheads="1"/>
          </p:cNvSpPr>
          <p:nvPr/>
        </p:nvSpPr>
        <p:spPr bwMode="auto">
          <a:xfrm>
            <a:off x="611561" y="204946"/>
            <a:ext cx="1175385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BA" sz="900" b="1" dirty="0">
                <a:effectLst/>
                <a:latin typeface="Calibri"/>
                <a:ea typeface="Calibri"/>
                <a:cs typeface="Calibri"/>
              </a:rPr>
              <a:t>Ugovaratelj:</a:t>
            </a:r>
            <a:endParaRPr lang="hr-HR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BA" sz="900" b="1" dirty="0">
                <a:effectLst/>
                <a:latin typeface="Calibri"/>
                <a:ea typeface="Calibri"/>
                <a:cs typeface="Calibri"/>
              </a:rPr>
              <a:t>Udruga djece i mladih s</a:t>
            </a:r>
            <a:endParaRPr lang="hr-HR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BA" sz="900" b="1" dirty="0" err="1">
                <a:effectLst/>
                <a:latin typeface="Calibri"/>
                <a:ea typeface="Calibri"/>
                <a:cs typeface="Calibri"/>
              </a:rPr>
              <a:t>poteskoćama</a:t>
            </a:r>
            <a:r>
              <a:rPr lang="hr-BA" sz="900" b="1" dirty="0">
                <a:effectLst/>
                <a:latin typeface="Calibri"/>
                <a:ea typeface="Calibri"/>
                <a:cs typeface="Calibri"/>
              </a:rPr>
              <a:t> u </a:t>
            </a:r>
            <a:r>
              <a:rPr lang="hr-BA" sz="900" b="1" dirty="0" err="1">
                <a:effectLst/>
                <a:latin typeface="Calibri"/>
                <a:ea typeface="Calibri"/>
                <a:cs typeface="Calibri"/>
              </a:rPr>
              <a:t>razvoiu</a:t>
            </a:r>
            <a:r>
              <a:rPr lang="hr-BA" sz="900" b="1" dirty="0">
                <a:effectLst/>
                <a:latin typeface="Calibri"/>
                <a:ea typeface="Calibri"/>
                <a:cs typeface="Calibri"/>
              </a:rPr>
              <a:t> Zvono</a:t>
            </a:r>
            <a:endParaRPr lang="hr-HR" sz="1100" dirty="0">
              <a:effectLst/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hr-BA" sz="900" dirty="0">
                <a:effectLst/>
                <a:latin typeface="Calibri"/>
                <a:ea typeface="Calibri"/>
                <a:cs typeface="Calibri"/>
              </a:rPr>
              <a:t>Andrije Hebranga 12</a:t>
            </a:r>
            <a:endParaRPr lang="hr-HR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BA" sz="900" dirty="0">
                <a:effectLst/>
                <a:latin typeface="Calibri"/>
                <a:ea typeface="Calibri"/>
                <a:cs typeface="Calibri"/>
              </a:rPr>
              <a:t>31551 </a:t>
            </a:r>
            <a:r>
              <a:rPr lang="hr-BA" sz="900" dirty="0" err="1">
                <a:effectLst/>
                <a:latin typeface="Calibri"/>
                <a:ea typeface="Calibri"/>
                <a:cs typeface="Calibri"/>
              </a:rPr>
              <a:t>Belisće</a:t>
            </a:r>
            <a:endParaRPr lang="hr-HR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BA" sz="900" dirty="0" err="1">
                <a:effectLst/>
                <a:latin typeface="Calibri"/>
                <a:ea typeface="Calibri"/>
                <a:cs typeface="Calibri"/>
              </a:rPr>
              <a:t>Tel</a:t>
            </a:r>
            <a:r>
              <a:rPr lang="hr-BA" sz="900" dirty="0">
                <a:effectLst/>
                <a:latin typeface="Calibri"/>
                <a:ea typeface="Calibri"/>
                <a:cs typeface="Calibri"/>
              </a:rPr>
              <a:t>/ +38531662535</a:t>
            </a:r>
            <a:endParaRPr lang="hr-HR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Tekstni okvir 1"/>
          <p:cNvSpPr txBox="1">
            <a:spLocks noChangeArrowheads="1"/>
          </p:cNvSpPr>
          <p:nvPr/>
        </p:nvSpPr>
        <p:spPr bwMode="auto">
          <a:xfrm>
            <a:off x="7436268" y="97155"/>
            <a:ext cx="1685925" cy="1049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hr-BA" sz="800" b="1" dirty="0">
                <a:effectLst/>
                <a:latin typeface="Calibri"/>
                <a:ea typeface="Calibri"/>
                <a:cs typeface="Calibri"/>
              </a:rPr>
              <a:t>Projekt:</a:t>
            </a:r>
            <a:endParaRPr lang="hr-HR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hr-BA" sz="1500" dirty="0">
                <a:effectLst/>
                <a:latin typeface="Calibri"/>
                <a:ea typeface="Calibri"/>
                <a:cs typeface="Calibri"/>
              </a:rPr>
              <a:t>Šalji dalje</a:t>
            </a:r>
            <a:endParaRPr lang="hr-HR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hr-BA" sz="1500" dirty="0">
                <a:effectLst/>
                <a:latin typeface="Calibri"/>
                <a:ea typeface="Calibri"/>
                <a:cs typeface="Calibri"/>
              </a:rPr>
              <a:t>UP.04.2.1.01.0070</a:t>
            </a:r>
            <a:endParaRPr lang="hr-HR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" name="Tekstni okvir 2"/>
          <p:cNvSpPr txBox="1">
            <a:spLocks noChangeArrowheads="1"/>
          </p:cNvSpPr>
          <p:nvPr/>
        </p:nvSpPr>
        <p:spPr bwMode="auto">
          <a:xfrm>
            <a:off x="1416106" y="71595"/>
            <a:ext cx="74168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BA" sz="900" b="1" dirty="0">
                <a:effectLst/>
                <a:latin typeface="Calibri"/>
                <a:ea typeface="Calibri"/>
                <a:cs typeface="Times New Roman"/>
              </a:rPr>
              <a:t>Partneri:</a:t>
            </a:r>
            <a:endParaRPr lang="hr-HR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2055" name="Slika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015" y="102984"/>
            <a:ext cx="1520825" cy="59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Slika 11" descr="Opis: Ivšić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95250"/>
            <a:ext cx="696913" cy="69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Slika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821" y="180497"/>
            <a:ext cx="565150" cy="67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Slika 1" descr="Opis: C:\Documents and Settings\Ravnatelj\My Documents\2013-2014\LOGO\logo OK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193" y="-1790"/>
            <a:ext cx="1187450" cy="80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-21807" y="-2365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83" name="Picture 3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5184"/>
            <a:ext cx="9122193" cy="1772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niOkvir 2"/>
          <p:cNvSpPr txBox="1"/>
          <p:nvPr/>
        </p:nvSpPr>
        <p:spPr>
          <a:xfrm>
            <a:off x="1031068" y="3919281"/>
            <a:ext cx="7081863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tx1"/>
                </a:solidFill>
              </a:rPr>
              <a:t>VRIJEDNOST PROJEKTA: </a:t>
            </a:r>
          </a:p>
          <a:p>
            <a:r>
              <a:rPr lang="hr-HR" sz="1400" dirty="0">
                <a:solidFill>
                  <a:schemeClr val="tx1"/>
                </a:solidFill>
              </a:rPr>
              <a:t>TRAJANJE PROJEKTA: 1.8.2017-31.7.2019 godine</a:t>
            </a:r>
          </a:p>
          <a:p>
            <a:r>
              <a:rPr lang="hr-HR" sz="1400" dirty="0">
                <a:solidFill>
                  <a:schemeClr val="tx1"/>
                </a:solidFill>
              </a:rPr>
              <a:t>POSREDNIČKA TIJELA: Razine 1 Vlada Republike Hrvatske Ured za udruge</a:t>
            </a:r>
          </a:p>
          <a:p>
            <a:r>
              <a:rPr lang="hr-HR" sz="1400" dirty="0">
                <a:solidFill>
                  <a:schemeClr val="tx1"/>
                </a:solidFill>
              </a:rPr>
              <a:t>                                         Razine 2 Nacionalna zaklada za razvoj civilnog društva</a:t>
            </a:r>
          </a:p>
        </p:txBody>
      </p:sp>
      <p:sp>
        <p:nvSpPr>
          <p:cNvPr id="9" name="Pravokutnik 8"/>
          <p:cNvSpPr/>
          <p:nvPr/>
        </p:nvSpPr>
        <p:spPr>
          <a:xfrm>
            <a:off x="2771800" y="3915104"/>
            <a:ext cx="14446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400" dirty="0"/>
              <a:t>1.171.822,24HRK</a:t>
            </a:r>
          </a:p>
        </p:txBody>
      </p:sp>
    </p:spTree>
    <p:extLst>
      <p:ext uri="{BB962C8B-B14F-4D97-AF65-F5344CB8AC3E}">
        <p14:creationId xmlns:p14="http://schemas.microsoft.com/office/powerpoint/2010/main" val="6483591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0FF5E8D-3EFA-4880-A56A-80268AD91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Edukacija  „Biti volonter“</a:t>
            </a:r>
            <a:endParaRPr lang="hr-HR" sz="2400" dirty="0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1AE228AD-4B28-47E8-8D92-00FCA4059F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8293129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F3C39273-7FC5-48E5-9F39-A043C3DA4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490066"/>
          </a:xfrm>
        </p:spPr>
        <p:txBody>
          <a:bodyPr>
            <a:normAutofit fontScale="90000"/>
          </a:bodyPr>
          <a:lstStyle/>
          <a:p>
            <a:br>
              <a:rPr lang="hr-HR" sz="2400" b="1" dirty="0">
                <a:solidFill>
                  <a:srgbClr val="35586E"/>
                </a:solidFill>
                <a:latin typeface="Trebuchet MS" panose="020B0603020202020204" pitchFamily="34" charset="0"/>
              </a:rPr>
            </a:br>
            <a:r>
              <a:rPr lang="hr-HR" sz="2400" b="1" dirty="0">
                <a:latin typeface="Trebuchet MS" panose="020B0603020202020204" pitchFamily="34" charset="0"/>
              </a:rPr>
              <a:t>Zahvalnica Nacionalnog odbora za razvoj volonterstva</a:t>
            </a:r>
            <a:br>
              <a:rPr lang="hr-HR" sz="2400" b="1" dirty="0">
                <a:solidFill>
                  <a:srgbClr val="35586E"/>
                </a:solidFill>
                <a:latin typeface="Trebuchet MS" panose="020B0603020202020204" pitchFamily="34" charset="0"/>
              </a:rPr>
            </a:br>
            <a:endParaRPr lang="hr-HR" sz="2400" dirty="0"/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7EAC9C96-5788-4F9A-8A0C-56C479C282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685636"/>
            <a:ext cx="4032448" cy="5702616"/>
          </a:xfrm>
        </p:spPr>
      </p:pic>
    </p:spTree>
    <p:extLst>
      <p:ext uri="{BB962C8B-B14F-4D97-AF65-F5344CB8AC3E}">
        <p14:creationId xmlns:p14="http://schemas.microsoft.com/office/powerpoint/2010/main" val="38973488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816115" y="1484784"/>
            <a:ext cx="7416824" cy="163121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hr-HR" sz="2000" b="1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hr-HR" sz="2000" b="1" dirty="0">
                <a:solidFill>
                  <a:schemeClr val="tx1"/>
                </a:solidFill>
              </a:rPr>
              <a:t>„Svijet je opasno mjesto za život, ne zbog ljudi koji su zli, već zbog dobrih ljudi koji ništa ne poduzimaju.”</a:t>
            </a:r>
            <a:r>
              <a:rPr lang="hr-HR" sz="2000" dirty="0">
                <a:solidFill>
                  <a:schemeClr val="tx1"/>
                </a:solidFill>
              </a:rPr>
              <a:t> </a:t>
            </a:r>
          </a:p>
          <a:p>
            <a:pPr algn="r"/>
            <a:r>
              <a:rPr lang="hr-HR" sz="2000" b="1" dirty="0">
                <a:solidFill>
                  <a:schemeClr val="tx1"/>
                </a:solidFill>
              </a:rPr>
              <a:t>Albert Einstein</a:t>
            </a:r>
          </a:p>
          <a:p>
            <a:pPr algn="ctr"/>
            <a:endParaRPr lang="hr-HR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8196" name="Picture 4" descr="Slikovni rezultat za VOLONTERSTV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23" y="4000500"/>
            <a:ext cx="8572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176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/>
          <p:cNvSpPr txBox="1"/>
          <p:nvPr/>
        </p:nvSpPr>
        <p:spPr>
          <a:xfrm>
            <a:off x="179512" y="1764714"/>
            <a:ext cx="216024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b="1" dirty="0">
                <a:solidFill>
                  <a:schemeClr val="tx1"/>
                </a:solidFill>
              </a:rPr>
              <a:t>OPĆI CILJ PROJEKTA: 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777216" y="2276872"/>
            <a:ext cx="8043255" cy="15696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1600" dirty="0">
                <a:solidFill>
                  <a:schemeClr val="tx1"/>
                </a:solidFill>
              </a:rPr>
              <a:t>JE POTICANJE I RAZVOJ SURADNJE IZMEĐU ORGANIZACIJA CIVILNOG DRUŠTVA, JAVNIH USTANOVA TE JEDINICA LOKALNE I PODRUČNE SAMOUPRAVE KAKO BI SE USPOSTAVILI KVALITETNI I ODRŽIVI VOLONTERSKI PROGRAMI KOJI ĆE DOPRINIJETI RAZVOJU LOKALNIH ZAJEDNICA. </a:t>
            </a:r>
          </a:p>
        </p:txBody>
      </p:sp>
      <p:sp>
        <p:nvSpPr>
          <p:cNvPr id="11" name="TekstniOkvir 10"/>
          <p:cNvSpPr txBox="1"/>
          <p:nvPr/>
        </p:nvSpPr>
        <p:spPr>
          <a:xfrm>
            <a:off x="848635" y="4509120"/>
            <a:ext cx="8043255" cy="201388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7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PRIMIJENITI INOVATIVNE PRISTUPE PODRŠKE RANJIVIM SKUPINAMA DRUŠTVA U PROCESU NJIHOVE INTEGRACIJE I UVOĐENJE NOVIH VOLONTERSKIH PRAKSI S CILJEM POTICANJA AKTIVIZMA KOD MLADIH; ŠIRENJE POZITIVNIH ISKUSTAVA STEČENIH TIJEKOM PROVEDBE PROGRAMA INKLUZIVNOG VOLONTIRANJA ORGANIZACIJAMA CIVILNOG DRUŠTVA I JAVNIM USTANOVAMA NA PODRUČJU PSŽ I VPŽ </a:t>
            </a:r>
            <a:endParaRPr lang="hr-HR" sz="17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kstniOkvir 11"/>
          <p:cNvSpPr txBox="1"/>
          <p:nvPr/>
        </p:nvSpPr>
        <p:spPr>
          <a:xfrm>
            <a:off x="179512" y="3933056"/>
            <a:ext cx="273630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b="1" dirty="0">
                <a:solidFill>
                  <a:schemeClr val="tx1"/>
                </a:solidFill>
              </a:rPr>
              <a:t>SPECIFIČNI CILJ PROJEKTA:</a:t>
            </a:r>
          </a:p>
        </p:txBody>
      </p:sp>
      <p:sp>
        <p:nvSpPr>
          <p:cNvPr id="15" name="TekstniOkvir 14"/>
          <p:cNvSpPr txBox="1"/>
          <p:nvPr/>
        </p:nvSpPr>
        <p:spPr>
          <a:xfrm>
            <a:off x="777215" y="260648"/>
            <a:ext cx="8064000" cy="1296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700" dirty="0">
                <a:latin typeface="Calibri" pitchFamily="34" charset="0"/>
                <a:cs typeface="Calibri" pitchFamily="34" charset="0"/>
              </a:rPr>
              <a:t>PROJEKT "ŠALJI DALJE" USMJERAVA SE NA RAZVOJ KVALITETNIH VOLONTERSKIH PROGRAMA U RURALNIM DIJELOVIMA TRI ŽUPANIJE TE NA UKLJUČIVANJE MARGINALIZIRANIH SKUPINA DRUŠTVA U VOLONTERSKE AKTIVNOSTI.</a:t>
            </a:r>
            <a:endParaRPr lang="hr-HR" sz="1700" dirty="0">
              <a:latin typeface="Calibri" pitchFamily="34" charset="0"/>
              <a:cs typeface="Calibri" pitchFamily="34" charset="0"/>
            </a:endParaRPr>
          </a:p>
          <a:p>
            <a:endParaRPr lang="hr-HR" dirty="0"/>
          </a:p>
          <a:p>
            <a:r>
              <a:rPr lang="vi-VN" dirty="0"/>
              <a:t>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26758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323528" y="421401"/>
            <a:ext cx="244827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b="1" dirty="0">
                <a:solidFill>
                  <a:schemeClr val="tx1"/>
                </a:solidFill>
              </a:rPr>
              <a:t>AKTIVNOSTI PROJEKTA: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834480" y="1124744"/>
            <a:ext cx="792088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1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UREĐENJE PROSTORA ZA SMJEŠTAJ VOLONTERSKE TOČKE U VIROVITIČKO - PODRAVSKOJ ŽUPANIJI </a:t>
            </a:r>
            <a:endParaRPr lang="hr-HR" sz="16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827584" y="2283665"/>
            <a:ext cx="7920880" cy="33855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1600" b="1" dirty="0">
                <a:solidFill>
                  <a:schemeClr val="tx1"/>
                </a:solidFill>
              </a:rPr>
              <a:t>ORGANIZACIJA EDUKACIJA I RADIONICA ZA OSNIVANJE ŠKOLSKIH VOLONTERSKIH KLUBOVA </a:t>
            </a:r>
          </a:p>
        </p:txBody>
      </p:sp>
      <p:sp>
        <p:nvSpPr>
          <p:cNvPr id="11" name="TekstniOkvir 10"/>
          <p:cNvSpPr txBox="1"/>
          <p:nvPr/>
        </p:nvSpPr>
        <p:spPr>
          <a:xfrm>
            <a:off x="827584" y="3242081"/>
            <a:ext cx="7920880" cy="33855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1600" b="1" dirty="0">
                <a:solidFill>
                  <a:schemeClr val="tx1"/>
                </a:solidFill>
              </a:rPr>
              <a:t>ORGANIZACIJA VOLONTERSKIH KAMPOVA</a:t>
            </a:r>
          </a:p>
        </p:txBody>
      </p:sp>
      <p:sp>
        <p:nvSpPr>
          <p:cNvPr id="13" name="TekstniOkvir 12"/>
          <p:cNvSpPr txBox="1"/>
          <p:nvPr/>
        </p:nvSpPr>
        <p:spPr>
          <a:xfrm>
            <a:off x="827584" y="4100807"/>
            <a:ext cx="7920880" cy="33855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1600" b="1" dirty="0">
                <a:solidFill>
                  <a:schemeClr val="tx1"/>
                </a:solidFill>
              </a:rPr>
              <a:t>ORGANIZACIJA VOLONTERSKIH AKCIJA</a:t>
            </a:r>
          </a:p>
        </p:txBody>
      </p:sp>
      <p:sp>
        <p:nvSpPr>
          <p:cNvPr id="14" name="TekstniOkvir 13"/>
          <p:cNvSpPr txBox="1"/>
          <p:nvPr/>
        </p:nvSpPr>
        <p:spPr>
          <a:xfrm>
            <a:off x="827584" y="5057258"/>
            <a:ext cx="792088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1600" b="1" dirty="0">
                <a:solidFill>
                  <a:schemeClr val="tx1"/>
                </a:solidFill>
              </a:rPr>
              <a:t>INKLUZIVNE TIMSKE VOLONTERSKE AKCIJE U RURALNIM PODRUČJIMA - PODRŠKA OBITELJIMA S OSI I STARIJIM DOMAĆINSTVIMA</a:t>
            </a:r>
          </a:p>
        </p:txBody>
      </p:sp>
    </p:spTree>
    <p:extLst>
      <p:ext uri="{BB962C8B-B14F-4D97-AF65-F5344CB8AC3E}">
        <p14:creationId xmlns:p14="http://schemas.microsoft.com/office/powerpoint/2010/main" val="1506999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7CCFB1D0-160E-4502-95DD-E8E12E378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hr-HR" sz="2400" dirty="0"/>
              <a:t> Projekt „Šalji dalje”</a:t>
            </a:r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8AA3C9E6-255E-4A9B-8C83-E0DC46188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lvl="0"/>
            <a:r>
              <a:rPr lang="hr-HR" sz="2500" dirty="0"/>
              <a:t>Planirani </a:t>
            </a:r>
            <a:r>
              <a:rPr lang="hr-HR" sz="2500" b="1" dirty="0"/>
              <a:t>broj djece i mladih</a:t>
            </a:r>
            <a:r>
              <a:rPr lang="hr-HR" sz="2500" dirty="0"/>
              <a:t> (učenika osnovnih i srednjih škola) uključenih u projektne aktivnosti je ukupno 100 učenika na svim područjima rada projekta. </a:t>
            </a:r>
          </a:p>
          <a:p>
            <a:r>
              <a:rPr lang="hr-HR" sz="2500" dirty="0"/>
              <a:t>Kroz aktivnosti projekta osnovana su </a:t>
            </a:r>
            <a:r>
              <a:rPr lang="hr-HR" sz="2500" b="1" dirty="0"/>
              <a:t>3 volonterska kluba</a:t>
            </a:r>
            <a:r>
              <a:rPr lang="hr-HR" sz="2500" dirty="0"/>
              <a:t> u srednjim školama - u SŠ Marka Marulića Slatina, Obrtničkoj školi Požega i SŠ Stjepan </a:t>
            </a:r>
            <a:r>
              <a:rPr lang="hr-HR" sz="2500" dirty="0" err="1"/>
              <a:t>Ivšić</a:t>
            </a:r>
            <a:r>
              <a:rPr lang="hr-HR" sz="2500" dirty="0"/>
              <a:t> Orahovica.</a:t>
            </a:r>
          </a:p>
          <a:p>
            <a:r>
              <a:rPr lang="hr-HR" sz="2500" dirty="0"/>
              <a:t>Kako bi se klubovi osnovali i učenici motivirali na sudjelovanje provelo se 9 radionica (od kojih 3 u Orahovici i 3 u Slatini) kroz koje su  se učenici educirati o volonterstvu, ali i o </a:t>
            </a:r>
            <a:r>
              <a:rPr lang="hr-HR" sz="2500" dirty="0" err="1"/>
              <a:t>inkluzivnom</a:t>
            </a:r>
            <a:r>
              <a:rPr lang="hr-HR" sz="2500" dirty="0"/>
              <a:t> volontiranju kao novom obliku pružanja podrške. </a:t>
            </a:r>
          </a:p>
        </p:txBody>
      </p:sp>
    </p:spTree>
    <p:extLst>
      <p:ext uri="{BB962C8B-B14F-4D97-AF65-F5344CB8AC3E}">
        <p14:creationId xmlns:p14="http://schemas.microsoft.com/office/powerpoint/2010/main" val="3750789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0C9FA5E3-B040-46AA-9DBA-3A69E0D7F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l"/>
            <a:r>
              <a:rPr lang="hr-HR" sz="2400" dirty="0"/>
              <a:t>Volonterska točka</a:t>
            </a:r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44D109B3-ED5C-4B5C-B326-B706C314F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hr-HR" sz="26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Uređenjem prostora za smještaj </a:t>
            </a:r>
            <a:r>
              <a:rPr lang="hr-HR" sz="2600" b="1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volonterske točke u Virovitičko -podravskoj županiji</a:t>
            </a:r>
            <a:r>
              <a:rPr lang="hr-HR" sz="26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 koji se nalazi u obnovljenoj i opremljenoj zgradi (stara škola </a:t>
            </a:r>
            <a:r>
              <a:rPr lang="hr-HR" sz="2600" dirty="0" err="1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Jošava</a:t>
            </a:r>
            <a:r>
              <a:rPr lang="hr-HR" sz="26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)  otvorio se volonterski ured – volonterska točka Virovitičko - podravske županije te smještaj za volontere i koordinatora volontera koji će organizirati volonterske akcije u ruralnim područjima županije</a:t>
            </a:r>
            <a:endParaRPr lang="hr-HR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0777F9F6-50F8-4E27-BFF8-5549AA39D5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81684" y="4797153"/>
            <a:ext cx="2362723" cy="132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317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26F7E0A-AACC-4C39-9D45-E39574D09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hr-HR" sz="2400" dirty="0"/>
              <a:t>Volonterski kamp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D8F8F9C-C6D7-4643-A287-68E607BF9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>
                <a:latin typeface="Times New Roman" panose="02020603050405020304" pitchFamily="18" charset="0"/>
                <a:ea typeface="TimesNewRomanPSMT"/>
              </a:rPr>
              <a:t>7 </a:t>
            </a:r>
            <a:r>
              <a:rPr lang="hr-HR" sz="2400" b="1" dirty="0">
                <a:latin typeface="Times New Roman" panose="02020603050405020304" pitchFamily="18" charset="0"/>
                <a:ea typeface="TimesNewRomanPSMT"/>
              </a:rPr>
              <a:t>volonterskih kampova</a:t>
            </a:r>
            <a:r>
              <a:rPr lang="hr-HR" sz="2400" dirty="0">
                <a:latin typeface="Times New Roman" panose="02020603050405020304" pitchFamily="18" charset="0"/>
                <a:ea typeface="TimesNewRomanPSMT"/>
              </a:rPr>
              <a:t> na kojima je  sudjelovalo oko 70 mladih</a:t>
            </a:r>
          </a:p>
          <a:p>
            <a:r>
              <a:rPr lang="hr-HR" sz="2400" dirty="0">
                <a:latin typeface="Times New Roman" panose="02020603050405020304" pitchFamily="18" charset="0"/>
                <a:ea typeface="TimesNewRomanPSMT"/>
              </a:rPr>
              <a:t>2 kampa u Orahovici, 2 kampa u Požegi i 3 kampa u Belišću</a:t>
            </a:r>
          </a:p>
          <a:p>
            <a:r>
              <a:rPr lang="hr-HR" sz="2400" dirty="0">
                <a:latin typeface="Times New Roman" panose="02020603050405020304" pitchFamily="18" charset="0"/>
                <a:ea typeface="TimesNewRomanPSMT"/>
              </a:rPr>
              <a:t>Sudjelovanje u aktivnostima uređenja okoliša</a:t>
            </a:r>
          </a:p>
          <a:p>
            <a:r>
              <a:rPr lang="hr-HR" sz="2400" dirty="0">
                <a:latin typeface="Times New Roman" panose="02020603050405020304" pitchFamily="18" charset="0"/>
                <a:ea typeface="TimesNewRomanPSMT"/>
              </a:rPr>
              <a:t> aktivnostima uređenja prostora volonterskih kampova </a:t>
            </a:r>
          </a:p>
          <a:p>
            <a:r>
              <a:rPr lang="hr-HR" sz="2400" dirty="0">
                <a:latin typeface="Times New Roman" panose="02020603050405020304" pitchFamily="18" charset="0"/>
                <a:ea typeface="TimesNewRomanPSMT"/>
              </a:rPr>
              <a:t> sudjelovati u branju ljekovitog i začinskog bilja</a:t>
            </a:r>
          </a:p>
          <a:p>
            <a:endParaRPr lang="hr-HR" sz="2400" dirty="0">
              <a:latin typeface="Times New Roman" panose="02020603050405020304" pitchFamily="18" charset="0"/>
              <a:ea typeface="TimesNewRomanPSMT"/>
            </a:endParaRPr>
          </a:p>
          <a:p>
            <a:r>
              <a:rPr lang="hr-HR" sz="2400" dirty="0">
                <a:latin typeface="Times New Roman" panose="02020603050405020304" pitchFamily="18" charset="0"/>
                <a:ea typeface="TimesNewRomanPSMT"/>
              </a:rPr>
              <a:t>Volonterskim kampovima u ruralnim područjima radi se na razvoju socijalne kohezije i međusobnog razumijevanja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128235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D0A308DB-42CB-41B9-AE2C-9DF7ECF67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8" name="Rezervirano mjesto sadržaja 7">
            <a:extLst>
              <a:ext uri="{FF2B5EF4-FFF2-40B4-BE49-F238E27FC236}">
                <a16:creationId xmlns:a16="http://schemas.microsoft.com/office/drawing/2014/main" id="{E9DC121D-E311-4E74-B17F-8DB8330543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512676"/>
            <a:ext cx="8291264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845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45C99CB2-4FFC-4011-B969-AD939CC10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hr-HR" sz="2400" dirty="0"/>
              <a:t>Volonterske akcije</a:t>
            </a:r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1659F16D-F576-4CA4-AED6-E5E79C16C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 lnSpcReduction="20000"/>
          </a:bodyPr>
          <a:lstStyle/>
          <a:p>
            <a:r>
              <a:rPr lang="hr-HR" dirty="0"/>
              <a:t>8 volonterskih akcija na kojima je sudjelovalo oko 100 volontera </a:t>
            </a:r>
          </a:p>
          <a:p>
            <a:r>
              <a:rPr lang="hr-HR" dirty="0"/>
              <a:t>volonterske akcije odnose se na organizaciju većih volonterskih akcija za dobrobit zajednice radionica za veći broj učenika</a:t>
            </a:r>
          </a:p>
          <a:p>
            <a:r>
              <a:rPr lang="hr-HR" dirty="0"/>
              <a:t>uređenje okoliša u lokalnim zajednicama</a:t>
            </a:r>
          </a:p>
          <a:p>
            <a:r>
              <a:rPr lang="hr-HR" dirty="0"/>
              <a:t> organizacijom većih volonterskih akcija potiču se svi građani na aktivno uključivanje u rad za dobrobit zajednice</a:t>
            </a:r>
          </a:p>
          <a:p>
            <a:r>
              <a:rPr lang="hr-HR" dirty="0"/>
              <a:t>zajedničkim djelovanjem postižu se veće promjene u zajednici, a time se potiče aktivno sudjelovanje mladih u društvu.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80489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669</Words>
  <Application>Microsoft Office PowerPoint</Application>
  <PresentationFormat>Prikaz na zaslonu (4:3)</PresentationFormat>
  <Paragraphs>82</Paragraphs>
  <Slides>22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22</vt:i4>
      </vt:variant>
    </vt:vector>
  </HeadingPairs>
  <TitlesOfParts>
    <vt:vector size="29" baseType="lpstr">
      <vt:lpstr>Arial</vt:lpstr>
      <vt:lpstr>Calibri</vt:lpstr>
      <vt:lpstr>Symbol</vt:lpstr>
      <vt:lpstr>Times New Roman</vt:lpstr>
      <vt:lpstr>TimesNewRomanPSMT</vt:lpstr>
      <vt:lpstr>Trebuchet MS</vt:lpstr>
      <vt:lpstr>Tema sustava Office</vt:lpstr>
      <vt:lpstr>PowerPoint prezentacija</vt:lpstr>
      <vt:lpstr>  PROJEKT:  „Šalji dalje”  </vt:lpstr>
      <vt:lpstr>PowerPoint prezentacija</vt:lpstr>
      <vt:lpstr>PowerPoint prezentacija</vt:lpstr>
      <vt:lpstr> Projekt „Šalji dalje”</vt:lpstr>
      <vt:lpstr>Volonterska točka</vt:lpstr>
      <vt:lpstr>Volonterski kamp</vt:lpstr>
      <vt:lpstr>PowerPoint prezentacija</vt:lpstr>
      <vt:lpstr>Volonterske akcije</vt:lpstr>
      <vt:lpstr>Školski volonterski klub „Carpe Diem”</vt:lpstr>
      <vt:lpstr>  ŠkolsŠkolski volonteri posjetili su slatinsko groblje </vt:lpstr>
      <vt:lpstr>  Volonterski klub sudjelovao u manifestaciji Hrvatska volontira 2019 </vt:lpstr>
      <vt:lpstr>PowerPoint prezentacija</vt:lpstr>
      <vt:lpstr>Uređenje okoliša</vt:lpstr>
      <vt:lpstr>Slastice</vt:lpstr>
      <vt:lpstr>Članovi Volonterskog kluba " Carpe Diem" održali su radionicu</vt:lpstr>
      <vt:lpstr>Akcija darivanja krvi</vt:lpstr>
      <vt:lpstr>Edukacije</vt:lpstr>
      <vt:lpstr> Edukacija „Uvod u menadžment volontera“</vt:lpstr>
      <vt:lpstr>Edukacija  „Biti volonter“</vt:lpstr>
      <vt:lpstr> Zahvalnica Nacionalnog odbora za razvoj volonterstva 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„Šalji dalje”</dc:title>
  <dc:creator>Jaglac</dc:creator>
  <cp:lastModifiedBy>Marina Ivoš</cp:lastModifiedBy>
  <cp:revision>53</cp:revision>
  <dcterms:created xsi:type="dcterms:W3CDTF">2017-10-02T06:13:37Z</dcterms:created>
  <dcterms:modified xsi:type="dcterms:W3CDTF">2019-12-23T16:12:43Z</dcterms:modified>
</cp:coreProperties>
</file>