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7" r:id="rId20"/>
    <p:sldId id="279" r:id="rId21"/>
    <p:sldId id="273" r:id="rId22"/>
  </p:sldIdLst>
  <p:sldSz cx="12192000" cy="6858000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9BDC0-48C6-400C-BD54-6AD8271D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9C91-5D2D-4130-95AC-E42A268F3E46}" type="datetime1">
              <a:rPr lang="en-US"/>
              <a:pPr>
                <a:defRPr/>
              </a:pPr>
              <a:t>12/27/2019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AA08B-A2C6-4B83-974C-8F39DCC33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AA5E5-D1C5-4677-B58D-D86E0E32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388A-6C8B-48DA-8182-FD1B67E559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06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78080" y="360"/>
            <a:ext cx="227880" cy="6857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7" name="Group 2"/>
          <p:cNvGrpSpPr/>
          <p:nvPr/>
        </p:nvGrpSpPr>
        <p:grpSpPr>
          <a:xfrm>
            <a:off x="752040" y="743760"/>
            <a:ext cx="10674000" cy="5349600"/>
            <a:chOff x="752040" y="743760"/>
            <a:chExt cx="10674000" cy="5349600"/>
          </a:xfrm>
        </p:grpSpPr>
        <p:sp>
          <p:nvSpPr>
            <p:cNvPr id="2" name="CustomShape 3"/>
            <p:cNvSpPr/>
            <p:nvPr/>
          </p:nvSpPr>
          <p:spPr>
            <a:xfrm>
              <a:off x="8151840" y="1685520"/>
              <a:ext cx="3274200" cy="4407840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 flipH="1" flipV="1">
              <a:off x="751320" y="743760"/>
              <a:ext cx="3274920" cy="4407840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371600" y="855720"/>
            <a:ext cx="96004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hr-HR" sz="18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78080" y="360"/>
            <a:ext cx="227880" cy="6857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r-HR" sz="44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oomen.carnet.hr/course/view.php?id=12103#section-1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-mmarulica-slatina.skole.hr/?news_id=2304#mod_news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oomen.carnet.hr/mod/forum/view.php?id=468033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659760" y="541440"/>
            <a:ext cx="8291160" cy="380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hr-HR" sz="7400" b="1" strike="noStrike" cap="all" spc="-1">
                <a:solidFill>
                  <a:srgbClr val="1A2E40"/>
                </a:solidFill>
                <a:latin typeface="Times New Roman"/>
              </a:rPr>
              <a:t>STOP </a:t>
            </a:r>
            <a:r>
              <a:rPr lang="hr-HR" sz="7400" b="1" strike="noStrike" spc="-1">
                <a:solidFill>
                  <a:srgbClr val="1A2E40"/>
                </a:solidFill>
                <a:latin typeface="Times New Roman"/>
              </a:rPr>
              <a:t>nasilju</a:t>
            </a:r>
            <a:r>
              <a:rPr lang="hr-HR" sz="7400" b="0" strike="noStrike" spc="-1">
                <a:solidFill>
                  <a:srgbClr val="1A2E40"/>
                </a:solidFill>
                <a:latin typeface="Times New Roman"/>
              </a:rPr>
              <a:t> -suradničko planiranje</a:t>
            </a:r>
            <a:endParaRPr lang="hr-HR" sz="7400" b="0" strike="noStrike" spc="-1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3906000" y="4864320"/>
            <a:ext cx="7321320" cy="83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r-HR" sz="2400" b="1" strike="noStrike" spc="-1">
                <a:solidFill>
                  <a:srgbClr val="000000"/>
                </a:solidFill>
                <a:latin typeface="Times New Roman"/>
              </a:rPr>
              <a:t>ŽELJKA ORBAN  I  KSENIJA RASTIJA</a:t>
            </a:r>
            <a:endParaRPr lang="hr-H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r-HR" sz="2400" b="1" strike="noStrike" spc="-1">
                <a:solidFill>
                  <a:srgbClr val="000000"/>
                </a:solidFill>
                <a:latin typeface="Times New Roman"/>
              </a:rPr>
              <a:t>             SLATINA, 27. </a:t>
            </a:r>
            <a:r>
              <a:rPr lang="hr-HR" sz="2400" b="1" strike="noStrike" spc="-1">
                <a:solidFill>
                  <a:srgbClr val="000000"/>
                </a:solidFill>
                <a:latin typeface="Times New Roman"/>
                <a:ea typeface="Franklin Gothic Book"/>
              </a:rPr>
              <a:t>PROSINCA 2019.</a:t>
            </a:r>
            <a:endParaRPr lang="hr-HR" sz="2400" b="0" strike="noStrike" spc="-1">
              <a:latin typeface="Arial"/>
            </a:endParaRPr>
          </a:p>
        </p:txBody>
      </p:sp>
      <p:pic>
        <p:nvPicPr>
          <p:cNvPr id="83" name="Picture 3"/>
          <p:cNvPicPr/>
          <p:nvPr/>
        </p:nvPicPr>
        <p:blipFill>
          <a:blip r:embed="rId2"/>
          <a:srcRect t="13205" r="-2" b="2398"/>
          <a:stretch/>
        </p:blipFill>
        <p:spPr>
          <a:xfrm>
            <a:off x="1029600" y="1224000"/>
            <a:ext cx="3578040" cy="2015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371600" y="648928"/>
            <a:ext cx="9600480" cy="5876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25000" lnSpcReduction="20000"/>
          </a:bodyPr>
          <a:lstStyle/>
          <a:p>
            <a:pPr algn="ctr">
              <a:lnSpc>
                <a:spcPct val="89000"/>
              </a:lnSpc>
            </a:pPr>
            <a:r>
              <a:rPr lang="hr-HR" sz="16000" b="1" strike="noStrike" spc="-1" dirty="0">
                <a:solidFill>
                  <a:srgbClr val="1A2E40"/>
                </a:solidFill>
                <a:uFillTx/>
                <a:latin typeface="+mj-lt"/>
              </a:rPr>
              <a:t>STOP nasilju na internetu</a:t>
            </a:r>
            <a:br>
              <a:rPr dirty="0"/>
            </a:br>
            <a:endParaRPr lang="hr-HR" sz="6000" b="0" strike="noStrike" spc="-1" dirty="0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1371600" y="1750680"/>
            <a:ext cx="6779342" cy="488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 lnSpcReduction="10000"/>
          </a:bodyPr>
          <a:lstStyle/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3200" b="1" strike="noStrike" spc="-1" dirty="0">
                <a:solidFill>
                  <a:srgbClr val="1A2E40"/>
                </a:solidFill>
                <a:latin typeface="Franklin Gothic Book"/>
              </a:rPr>
              <a:t>Nastavni predmet: INFORMATIKA</a:t>
            </a:r>
            <a:endParaRPr lang="hr-HR" sz="3200" b="0" strike="noStrike" spc="-1" dirty="0">
              <a:latin typeface="Arial"/>
            </a:endParaRPr>
          </a:p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3200" b="1" strike="noStrike" spc="-1" dirty="0">
                <a:solidFill>
                  <a:srgbClr val="1A2E40"/>
                </a:solidFill>
                <a:latin typeface="Franklin Gothic Book"/>
              </a:rPr>
              <a:t>Planiranje:</a:t>
            </a:r>
            <a:endParaRPr lang="hr-HR" sz="32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200" b="1" i="1" strike="noStrike" spc="-1" dirty="0">
                <a:solidFill>
                  <a:srgbClr val="1A2E40"/>
                </a:solidFill>
                <a:latin typeface="Franklin Gothic Book"/>
              </a:rPr>
              <a:t>I. dio: listopad 2019. (realizirano)</a:t>
            </a:r>
            <a:endParaRPr lang="hr-HR" sz="32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 dirty="0">
                <a:solidFill>
                  <a:srgbClr val="1A2E40"/>
                </a:solidFill>
                <a:latin typeface="Franklin Gothic Book"/>
              </a:rPr>
              <a:t>izrada digitalnog sadržaja (plakat) na zadanu temu</a:t>
            </a:r>
            <a:endParaRPr lang="hr-HR" sz="28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200" b="1" i="1" strike="noStrike" spc="-1" dirty="0">
                <a:solidFill>
                  <a:srgbClr val="1A2E40"/>
                </a:solidFill>
                <a:latin typeface="Franklin Gothic Book"/>
              </a:rPr>
              <a:t>II. dio : veljača 2020. </a:t>
            </a:r>
            <a:endParaRPr lang="hr-HR" sz="3200" b="0" strike="noStrike" spc="-1" dirty="0">
              <a:latin typeface="Arial"/>
            </a:endParaRPr>
          </a:p>
          <a:p>
            <a:pPr marL="53028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3200" b="1" i="1" strike="noStrike" spc="-1" dirty="0">
                <a:solidFill>
                  <a:srgbClr val="1A2E40"/>
                </a:solidFill>
                <a:latin typeface="Franklin Gothic Book"/>
              </a:rPr>
              <a:t>    (treba realizirati)</a:t>
            </a:r>
            <a:endParaRPr lang="hr-HR" sz="32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 dirty="0">
                <a:solidFill>
                  <a:srgbClr val="1A2E40"/>
                </a:solidFill>
                <a:latin typeface="Franklin Gothic Book"/>
              </a:rPr>
              <a:t>debata na temu: </a:t>
            </a:r>
            <a:r>
              <a:rPr lang="hr-HR" sz="3600" b="1" strike="noStrike" spc="-1" dirty="0">
                <a:solidFill>
                  <a:srgbClr val="1A2E40"/>
                </a:solidFill>
                <a:latin typeface="Franklin Gothic Book"/>
              </a:rPr>
              <a:t>Da li je "</a:t>
            </a:r>
            <a:r>
              <a:rPr lang="hr-HR" sz="3600" b="1" strike="noStrike" spc="-1" dirty="0" err="1">
                <a:solidFill>
                  <a:srgbClr val="1A2E40"/>
                </a:solidFill>
                <a:latin typeface="Franklin Gothic Book"/>
              </a:rPr>
              <a:t>cyberbullying</a:t>
            </a:r>
            <a:r>
              <a:rPr lang="hr-HR" sz="3600" b="1" strike="noStrike" spc="-1" dirty="0">
                <a:solidFill>
                  <a:srgbClr val="1A2E40"/>
                </a:solidFill>
                <a:latin typeface="Franklin Gothic Book"/>
              </a:rPr>
              <a:t>" opasniji od običnog </a:t>
            </a:r>
            <a:r>
              <a:rPr lang="hr-HR" sz="3600" b="1" strike="noStrike" spc="-1" dirty="0" err="1">
                <a:solidFill>
                  <a:srgbClr val="1A2E40"/>
                </a:solidFill>
                <a:latin typeface="Franklin Gothic Book"/>
              </a:rPr>
              <a:t>bullyinga</a:t>
            </a:r>
            <a:r>
              <a:rPr lang="hr-HR" sz="3600" b="1" strike="noStrike" spc="-1" dirty="0">
                <a:solidFill>
                  <a:srgbClr val="1A2E40"/>
                </a:solidFill>
                <a:latin typeface="Franklin Gothic Book"/>
              </a:rPr>
              <a:t>?</a:t>
            </a:r>
            <a:r>
              <a:rPr lang="hr-HR" sz="3600" b="0" strike="noStrike" spc="-1" dirty="0">
                <a:solidFill>
                  <a:srgbClr val="1A2E40"/>
                </a:solidFill>
                <a:latin typeface="Franklin Gothic Book"/>
              </a:rPr>
              <a:t> </a:t>
            </a:r>
            <a:endParaRPr lang="hr-H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36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 dirty="0">
              <a:latin typeface="Arial"/>
            </a:endParaRPr>
          </a:p>
        </p:txBody>
      </p:sp>
      <p:pic>
        <p:nvPicPr>
          <p:cNvPr id="102" name="Picture 2"/>
          <p:cNvPicPr/>
          <p:nvPr/>
        </p:nvPicPr>
        <p:blipFill>
          <a:blip r:embed="rId2"/>
          <a:stretch/>
        </p:blipFill>
        <p:spPr>
          <a:xfrm>
            <a:off x="8250480" y="1486080"/>
            <a:ext cx="3709440" cy="2595960"/>
          </a:xfrm>
          <a:prstGeom prst="rect">
            <a:avLst/>
          </a:prstGeom>
          <a:ln>
            <a:noFill/>
          </a:ln>
        </p:spPr>
      </p:pic>
      <p:pic>
        <p:nvPicPr>
          <p:cNvPr id="103" name="Picture 4"/>
          <p:cNvPicPr/>
          <p:nvPr/>
        </p:nvPicPr>
        <p:blipFill>
          <a:blip r:embed="rId3"/>
          <a:stretch/>
        </p:blipFill>
        <p:spPr>
          <a:xfrm>
            <a:off x="8250480" y="4165920"/>
            <a:ext cx="3524040" cy="259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371600" y="685800"/>
            <a:ext cx="9600480" cy="131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500"/>
          </a:bodyPr>
          <a:lstStyle/>
          <a:p>
            <a:pPr marL="571680" indent="-570960">
              <a:lnSpc>
                <a:spcPct val="89000"/>
              </a:lnSpc>
              <a:buClr>
                <a:srgbClr val="1A2E40"/>
              </a:buClr>
              <a:buFont typeface="Wingdings" charset="2"/>
              <a:buChar char=""/>
            </a:pPr>
            <a:r>
              <a:rPr lang="hr-HR" sz="4400" b="1" strike="noStrike" spc="-1">
                <a:solidFill>
                  <a:srgbClr val="1A2E40"/>
                </a:solidFill>
                <a:latin typeface="Franklin Gothic Book"/>
              </a:rPr>
              <a:t>I. dio: listopad 2019. (realizirano)</a:t>
            </a:r>
            <a:br/>
            <a:r>
              <a:rPr lang="hr-HR" sz="4400" b="1" strike="noStrike" spc="-1">
                <a:solidFill>
                  <a:srgbClr val="1A2E40"/>
                </a:solidFill>
                <a:latin typeface="Franklin Gothic Book"/>
              </a:rPr>
              <a:t> </a:t>
            </a:r>
            <a:endParaRPr lang="hr-HR" sz="440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371600" y="1567440"/>
            <a:ext cx="10095120" cy="516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0000" lnSpcReduction="10000"/>
          </a:bodyPr>
          <a:lstStyle/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600" b="1" i="1" strike="noStrike" spc="-1">
                <a:solidFill>
                  <a:srgbClr val="1A2E40"/>
                </a:solidFill>
                <a:latin typeface="Franklin Gothic Book"/>
              </a:rPr>
              <a:t>Vremensko trajanje aktivnosti : 2 školska sata</a:t>
            </a:r>
            <a:endParaRPr lang="hr-HR" sz="2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600" b="1" i="1" strike="noStrike" spc="-1">
                <a:solidFill>
                  <a:srgbClr val="1A2E40"/>
                </a:solidFill>
                <a:latin typeface="Franklin Gothic Book"/>
              </a:rPr>
              <a:t>Aktivnosti za učenike:</a:t>
            </a:r>
            <a:endParaRPr lang="hr-HR" sz="26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</a:rPr>
              <a:t>kreira korisnički računa - Canva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</a:rPr>
              <a:t>savladava osnove rada u Canvi 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</a:rPr>
              <a:t>istražuje - vršnjačko nasilje na internetu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</a:rPr>
              <a:t>grupira se - parovi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</a:rPr>
              <a:t>radi na zajedničkom plakatu u online okruženju - dijeli poveznicu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</a:rPr>
              <a:t>preuzima svoj rad i predaje ga na forum - kolegij razreda na Loomenu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</a:rPr>
              <a:t>pregledava radove – glasa za 5 najboljih - vrednovanje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</a:rPr>
              <a:t>iznosi svoje stavove, iskustva i saznanja o nasilju na internetu 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</a:rPr>
              <a:t>iznosi svoje poruke mladima kako smanjiti nasilje na internetu i kako se sačuvati od nasilja</a:t>
            </a:r>
            <a:endParaRPr lang="hr-HR" sz="24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000" b="1" i="1" u="sng" strike="noStrike" spc="-1">
                <a:solidFill>
                  <a:srgbClr val="66C8E3"/>
                </a:solidFill>
                <a:uFillTx/>
                <a:latin typeface="Franklin Gothic Book"/>
                <a:hlinkClick r:id="rId2"/>
              </a:rPr>
              <a:t>Poveznica na digitalne radove učenika - Loomen</a:t>
            </a:r>
            <a:endParaRPr lang="hr-HR" sz="3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3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3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371600" y="494640"/>
            <a:ext cx="9600480" cy="617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Franklin Gothic Book"/>
              </a:rPr>
              <a:t>Odgojno-obrazovni ishodi:</a:t>
            </a:r>
            <a:endParaRPr lang="hr-HR" sz="28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000" b="0" i="1" strike="noStrike" spc="-1">
                <a:solidFill>
                  <a:srgbClr val="1A2E40"/>
                </a:solidFill>
                <a:latin typeface="Franklin Gothic Book"/>
              </a:rPr>
              <a:t>C.1.1 Učenik pronalazi podatke i informacije, odabire prikladne izvore informacija te uređuje, stvara i objavljuje/dijeli svoje digitalne sadržaje </a:t>
            </a:r>
            <a:endParaRPr lang="hr-HR" sz="2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000" b="1" i="1" strike="noStrike" spc="-1">
                <a:solidFill>
                  <a:srgbClr val="1A2E40"/>
                </a:solidFill>
                <a:latin typeface="Franklin Gothic Book"/>
              </a:rPr>
              <a:t>C.1.3</a:t>
            </a:r>
            <a:r>
              <a:rPr lang="hr-HR" sz="2000" b="0" i="1" strike="noStrike" spc="-1">
                <a:solidFill>
                  <a:srgbClr val="1A2E40"/>
                </a:solidFill>
                <a:latin typeface="Franklin Gothic Book"/>
              </a:rPr>
              <a:t> Učenik u online okruženju surađuje i radi na projektu.   </a:t>
            </a:r>
            <a:endParaRPr lang="hr-HR" sz="2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000" b="1" i="1" strike="noStrike" spc="-1">
                <a:solidFill>
                  <a:srgbClr val="1A2E40"/>
                </a:solidFill>
                <a:latin typeface="Franklin Gothic Book"/>
              </a:rPr>
              <a:t>D.1.1</a:t>
            </a:r>
            <a:r>
              <a:rPr lang="hr-HR" sz="2000" b="0" i="1" strike="noStrike" spc="-1">
                <a:solidFill>
                  <a:srgbClr val="1A2E40"/>
                </a:solidFill>
                <a:latin typeface="Franklin Gothic Book"/>
              </a:rPr>
              <a:t> Učenik u suradničkome online okruženju na zajedničkom projektu analizira etička pitanja koja proizlaze iz korištenja računalnom tehnologijom</a:t>
            </a:r>
            <a:endParaRPr lang="hr-HR" sz="2000" b="0" strike="noStrike" spc="-1">
              <a:latin typeface="Arial"/>
            </a:endParaRPr>
          </a:p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Franklin Gothic Book"/>
              </a:rPr>
              <a:t>Očekivanja međupredmetnih tema</a:t>
            </a:r>
            <a:r>
              <a:rPr lang="hr-HR" sz="2800" b="0" strike="noStrike" spc="-1">
                <a:solidFill>
                  <a:srgbClr val="1A2E40"/>
                </a:solidFill>
                <a:latin typeface="Franklin Gothic Book"/>
              </a:rPr>
              <a:t> </a:t>
            </a:r>
            <a:endParaRPr lang="hr-HR" sz="28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000" b="1" i="1" strike="noStrike" spc="-1">
                <a:solidFill>
                  <a:srgbClr val="1A2E40"/>
                </a:solidFill>
                <a:latin typeface="Franklin Gothic Book"/>
              </a:rPr>
              <a:t>MPT Uporaba informacijske i komunikacijske tehnologije</a:t>
            </a:r>
            <a:r>
              <a:rPr lang="hr-HR" sz="2000" b="0" i="1" strike="noStrike" spc="-1">
                <a:solidFill>
                  <a:srgbClr val="1A2E40"/>
                </a:solidFill>
                <a:latin typeface="Franklin Gothic Book"/>
              </a:rPr>
              <a:t>  </a:t>
            </a:r>
            <a:endParaRPr lang="hr-HR" sz="20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1800" b="0" strike="noStrike" spc="-1">
                <a:solidFill>
                  <a:srgbClr val="1A2E40"/>
                </a:solidFill>
                <a:latin typeface="Franklin Gothic Book"/>
              </a:rPr>
              <a:t>Ikt C 4.2. Učenik samostalno provodi složeno pretraživanje informacija u digitalnome okružju.  </a:t>
            </a:r>
            <a:endParaRPr lang="hr-HR" sz="18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1800" b="0" strike="noStrike" spc="-1">
                <a:solidFill>
                  <a:srgbClr val="1A2E40"/>
                </a:solidFill>
                <a:latin typeface="Franklin Gothic Book"/>
              </a:rPr>
              <a:t>Ikt C 4. 3.  Učenik samostalno kritički procjenjuje proces, izvore i rezultate pretraživanja te odabire potrebne informacije.  </a:t>
            </a:r>
            <a:endParaRPr lang="hr-HR" sz="18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1800" b="0" strike="noStrike" spc="-1">
                <a:solidFill>
                  <a:srgbClr val="1A2E40"/>
                </a:solidFill>
                <a:latin typeface="Franklin Gothic Book"/>
              </a:rPr>
              <a:t>Ikt B 4. 3. Učenik kritički procjenjuje svoje ponašanje i ponašanje drugih u digitalnome okružju.  </a:t>
            </a:r>
            <a:endParaRPr lang="hr-HR" sz="18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000" b="1" i="1" strike="noStrike" spc="-1">
                <a:solidFill>
                  <a:srgbClr val="1A2E40"/>
                </a:solidFill>
                <a:latin typeface="Franklin Gothic Book"/>
              </a:rPr>
              <a:t>MPT Zdravlje </a:t>
            </a:r>
            <a:r>
              <a:rPr lang="hr-HR" sz="2000" b="0" i="1" strike="noStrike" spc="-1">
                <a:solidFill>
                  <a:srgbClr val="1A2E40"/>
                </a:solidFill>
                <a:latin typeface="Franklin Gothic Book"/>
              </a:rPr>
              <a:t> </a:t>
            </a:r>
            <a:endParaRPr lang="hr-HR" sz="20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1800" b="0" strike="noStrike" spc="-1">
                <a:solidFill>
                  <a:srgbClr val="1A2E40"/>
                </a:solidFill>
                <a:latin typeface="Franklin Gothic Book"/>
              </a:rPr>
              <a:t>B.4.1.B Razvija tolerantan odnos prema drugima </a:t>
            </a:r>
            <a:endParaRPr lang="hr-HR" sz="18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1800" b="0" strike="noStrike" spc="-1">
                <a:solidFill>
                  <a:srgbClr val="1A2E40"/>
                </a:solidFill>
                <a:latin typeface="Franklin Gothic Book"/>
              </a:rPr>
              <a:t>B.4.1.C  Analizira vrste nasilja, mogućnosti izbjegavanja sukoba i načine njihova nenasilnog rješavanja.  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71600" y="346680"/>
            <a:ext cx="9600480" cy="626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400" b="1" i="1" strike="noStrike" spc="-1">
                <a:solidFill>
                  <a:srgbClr val="1A2E40"/>
                </a:solidFill>
                <a:latin typeface="Franklin Gothic Book"/>
              </a:rPr>
              <a:t>MPT Osobni i socijalni razvoj  </a:t>
            </a:r>
            <a:r>
              <a:rPr lang="hr-HR" sz="2400" b="0" i="1" strike="noStrike" spc="-1">
                <a:solidFill>
                  <a:srgbClr val="1A2E40"/>
                </a:solidFill>
                <a:latin typeface="Franklin Gothic Book"/>
              </a:rPr>
              <a:t> 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</a:rPr>
              <a:t>osr A 4.1. Razvija sliku o sebi </a:t>
            </a:r>
            <a:endParaRPr lang="hr-HR" sz="20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</a:rPr>
              <a:t>osr B 4.2. Suradnički uči i radi u timu </a:t>
            </a:r>
            <a:endParaRPr lang="hr-HR" sz="20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</a:rPr>
              <a:t>osr B 4.3. Preuzima odgovornost za svoje ponašanje  </a:t>
            </a:r>
            <a:endParaRPr lang="hr-HR" sz="2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400" b="1" i="1" strike="noStrike" spc="-1">
                <a:solidFill>
                  <a:srgbClr val="1A2E40"/>
                </a:solidFill>
                <a:latin typeface="Franklin Gothic Book"/>
              </a:rPr>
              <a:t>MPT Učiti kako učiti  </a:t>
            </a:r>
            <a:r>
              <a:rPr lang="hr-HR" sz="2400" b="0" i="1" strike="noStrike" spc="-1">
                <a:solidFill>
                  <a:srgbClr val="1A2E40"/>
                </a:solidFill>
                <a:latin typeface="Franklin Gothic Book"/>
              </a:rPr>
              <a:t> 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1" strike="noStrike" spc="-1">
                <a:solidFill>
                  <a:srgbClr val="1A2E40"/>
                </a:solidFill>
                <a:latin typeface="Franklin Gothic Book"/>
              </a:rPr>
              <a:t>uku A.4/5.4.</a:t>
            </a:r>
            <a:r>
              <a:rPr lang="hr-HR" sz="2000" b="0" strike="noStrike" spc="-1">
                <a:solidFill>
                  <a:srgbClr val="1A2E40"/>
                </a:solidFill>
                <a:latin typeface="Franklin Gothic Book"/>
              </a:rPr>
              <a:t> Kritičko mišljenje </a:t>
            </a:r>
            <a:endParaRPr lang="hr-HR" sz="20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</a:rPr>
              <a:t>Učenik samostalno kritički promišlja i vrednuje ideje. </a:t>
            </a:r>
            <a:endParaRPr lang="hr-HR" sz="20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1" strike="noStrike" spc="-1">
                <a:solidFill>
                  <a:srgbClr val="1A2E40"/>
                </a:solidFill>
                <a:latin typeface="Franklin Gothic Book"/>
              </a:rPr>
              <a:t>uku D.4/5.2.</a:t>
            </a:r>
            <a:r>
              <a:rPr lang="hr-HR" sz="2000" b="0" strike="noStrike" spc="-1">
                <a:solidFill>
                  <a:srgbClr val="1A2E40"/>
                </a:solidFill>
                <a:latin typeface="Franklin Gothic Book"/>
              </a:rPr>
              <a:t> Suradnja s drugima </a:t>
            </a:r>
            <a:endParaRPr lang="hr-HR" sz="20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</a:rPr>
              <a:t>Učenik ostvaruje dobru komunikaciju s drugima, uspješno surađuje u različitim situacijama i spreman je zatražiti i ponuditi pomoć. </a:t>
            </a:r>
            <a:endParaRPr lang="hr-HR" sz="2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400" b="1" i="1" strike="noStrike" spc="-1">
                <a:solidFill>
                  <a:srgbClr val="1A2E40"/>
                </a:solidFill>
                <a:latin typeface="Franklin Gothic Book"/>
              </a:rPr>
              <a:t>MPT  Građanski odgoj i obrazovanje  </a:t>
            </a:r>
            <a:r>
              <a:rPr lang="hr-HR" sz="2400" b="0" i="1" strike="noStrike" spc="-1">
                <a:solidFill>
                  <a:srgbClr val="1A2E40"/>
                </a:solidFill>
                <a:latin typeface="Franklin Gothic Book"/>
              </a:rPr>
              <a:t> 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</a:rPr>
              <a:t>goo C.4.3. Promiče kvalitetu života u zajednici. </a:t>
            </a:r>
            <a:endParaRPr lang="hr-HR" sz="2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400" b="1" i="1" strike="noStrike" spc="-1">
                <a:solidFill>
                  <a:srgbClr val="1A2E40"/>
                </a:solidFill>
                <a:latin typeface="Franklin Gothic Book"/>
              </a:rPr>
              <a:t>MPT Poduzetništvo   </a:t>
            </a:r>
            <a:r>
              <a:rPr lang="hr-HR" sz="2400" b="0" i="1" strike="noStrike" spc="-1">
                <a:solidFill>
                  <a:srgbClr val="1A2E40"/>
                </a:solidFill>
                <a:latin typeface="Franklin Gothic Book"/>
              </a:rPr>
              <a:t> </a:t>
            </a:r>
            <a:endParaRPr lang="hr-HR" sz="24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</a:rPr>
              <a:t>Pod B 4.2. Planira i upravlja aktivnostima </a:t>
            </a:r>
            <a:endParaRPr lang="hr-HR" sz="2000" b="0" strike="noStrike" spc="-1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</a:rPr>
              <a:t>Pod C 4.1. Sudjeluje u projektu ili proizvodnji od ideje do realizacije   </a:t>
            </a:r>
            <a:endParaRPr lang="hr-HR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371600" y="388800"/>
            <a:ext cx="10063316" cy="607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 dirty="0">
                <a:solidFill>
                  <a:srgbClr val="1A2E40"/>
                </a:solidFill>
                <a:latin typeface="Franklin Gothic Book"/>
              </a:rPr>
              <a:t>Vrednovanje </a:t>
            </a:r>
            <a:endParaRPr lang="hr-HR" sz="28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 dirty="0">
                <a:solidFill>
                  <a:srgbClr val="1A2E40"/>
                </a:solidFill>
                <a:latin typeface="Franklin Gothic Book"/>
              </a:rPr>
              <a:t> </a:t>
            </a:r>
            <a:r>
              <a:rPr lang="hr-HR" sz="2400" b="0" i="1" strike="noStrike" spc="-1" dirty="0">
                <a:solidFill>
                  <a:srgbClr val="1A2E40"/>
                </a:solidFill>
                <a:latin typeface="Franklin Gothic Book"/>
              </a:rPr>
              <a:t>Vrednovanje za učenje:  </a:t>
            </a:r>
            <a:endParaRPr lang="hr-HR" sz="24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000" b="0" strike="noStrike" spc="-1" dirty="0">
                <a:solidFill>
                  <a:srgbClr val="1A2E40"/>
                </a:solidFill>
                <a:latin typeface="Franklin Gothic Book"/>
              </a:rPr>
              <a:t>e-portfolio  </a:t>
            </a:r>
            <a:endParaRPr lang="hr-HR" sz="20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000" b="0" strike="noStrike" spc="-1" dirty="0">
                <a:solidFill>
                  <a:srgbClr val="1A2E40"/>
                </a:solidFill>
                <a:latin typeface="Franklin Gothic Book"/>
              </a:rPr>
              <a:t>praćenje aktivnosti razgovorom</a:t>
            </a:r>
            <a:endParaRPr lang="hr-HR" sz="20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400" b="0" i="1" strike="noStrike" spc="-1" dirty="0">
                <a:solidFill>
                  <a:srgbClr val="1A2E40"/>
                </a:solidFill>
                <a:latin typeface="Franklin Gothic Book"/>
              </a:rPr>
              <a:t>Vrednovanje kao učenje:  </a:t>
            </a:r>
            <a:endParaRPr lang="hr-HR" sz="24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000" b="0" strike="noStrike" spc="-1" dirty="0">
                <a:solidFill>
                  <a:srgbClr val="1A2E40"/>
                </a:solidFill>
                <a:latin typeface="Franklin Gothic Book"/>
              </a:rPr>
              <a:t>vršnjačko vrednovanje rezultata rada </a:t>
            </a:r>
            <a:r>
              <a:rPr lang="hr-HR" sz="1800" b="0" strike="noStrike" spc="-1" dirty="0">
                <a:solidFill>
                  <a:srgbClr val="1A2E40"/>
                </a:solidFill>
                <a:latin typeface="Franklin Gothic Book"/>
              </a:rPr>
              <a:t> </a:t>
            </a:r>
            <a:endParaRPr lang="hr-HR" sz="1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hr-HR" sz="2000" b="0" strike="noStrike" spc="-1" dirty="0">
                <a:solidFill>
                  <a:srgbClr val="1A2E40"/>
                </a:solidFill>
                <a:latin typeface="Franklin Gothic Book"/>
              </a:rPr>
              <a:t> </a:t>
            </a:r>
            <a:endParaRPr lang="hr-HR" sz="2000" b="0" strike="noStrike" spc="-1" dirty="0">
              <a:latin typeface="Arial"/>
            </a:endParaRPr>
          </a:p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u="sng" strike="noStrike" spc="-1" dirty="0">
                <a:solidFill>
                  <a:srgbClr val="66C8E3"/>
                </a:solidFill>
                <a:uFillTx/>
                <a:latin typeface="Franklin Gothic Book"/>
                <a:hlinkClick r:id="rId2"/>
              </a:rPr>
              <a:t>Objavljeni najbolji radovi na stranici </a:t>
            </a:r>
            <a:r>
              <a:rPr lang="hr-HR" sz="2800" b="1" u="sng" spc="-1" dirty="0">
                <a:solidFill>
                  <a:srgbClr val="66C8E3"/>
                </a:solidFill>
                <a:latin typeface="Franklin Gothic Book"/>
                <a:hlinkClick r:id="rId2"/>
              </a:rPr>
              <a:t>š</a:t>
            </a:r>
            <a:r>
              <a:rPr lang="hr-HR" sz="2800" b="1" u="sng" strike="noStrike" spc="-1" dirty="0">
                <a:solidFill>
                  <a:srgbClr val="66C8E3"/>
                </a:solidFill>
                <a:uFillTx/>
                <a:latin typeface="Franklin Gothic Book"/>
                <a:hlinkClick r:id="rId2"/>
              </a:rPr>
              <a:t>kole prema vršnjačkom vrednovanju</a:t>
            </a:r>
            <a:endParaRPr lang="hr-H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371600" y="685800"/>
            <a:ext cx="9600480" cy="108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0500" lnSpcReduction="10000"/>
          </a:bodyPr>
          <a:lstStyle/>
          <a:p>
            <a:pPr>
              <a:lnSpc>
                <a:spcPct val="89000"/>
              </a:lnSpc>
            </a:pPr>
            <a:r>
              <a:rPr lang="hr-HR" sz="4900" b="1" strike="noStrike" spc="-1">
                <a:solidFill>
                  <a:srgbClr val="1A2E40"/>
                </a:solidFill>
                <a:latin typeface="Franklin Gothic Book"/>
              </a:rPr>
              <a:t>II. dio : veljača 2020. (treba realizirati)</a:t>
            </a:r>
            <a:br/>
            <a:endParaRPr lang="hr-HR" sz="49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026360" y="1587240"/>
            <a:ext cx="10870560" cy="436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/>
          </a:bodyPr>
          <a:lstStyle/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strike="noStrike" spc="-1" dirty="0">
                <a:solidFill>
                  <a:srgbClr val="1A2E40"/>
                </a:solidFill>
                <a:latin typeface="Franklin Gothic Book"/>
              </a:rPr>
              <a:t>Vremensko trajanje aktivnosti : </a:t>
            </a:r>
            <a:r>
              <a:rPr lang="hr-HR" sz="2800" b="0" strike="noStrike" spc="-1" dirty="0">
                <a:solidFill>
                  <a:srgbClr val="1A2E40"/>
                </a:solidFill>
                <a:latin typeface="Franklin Gothic Book"/>
              </a:rPr>
              <a:t>2 školska sata</a:t>
            </a:r>
            <a:endParaRPr lang="hr-HR" sz="28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i="1" strike="noStrike" spc="-1" dirty="0">
                <a:solidFill>
                  <a:srgbClr val="1A2E40"/>
                </a:solidFill>
                <a:latin typeface="Franklin Gothic Book"/>
              </a:rPr>
              <a:t>Aktivnosti za učenike:</a:t>
            </a:r>
            <a:endParaRPr lang="hr-HR" sz="28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 dirty="0">
                <a:solidFill>
                  <a:srgbClr val="1A2E40"/>
                </a:solidFill>
                <a:latin typeface="Franklin Gothic Book"/>
              </a:rPr>
              <a:t>odabire ulogu u debati (afirmacijska, negacijska, sudci)</a:t>
            </a:r>
            <a:endParaRPr lang="hr-HR" sz="28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 dirty="0">
                <a:solidFill>
                  <a:srgbClr val="1A2E40"/>
                </a:solidFill>
                <a:latin typeface="Franklin Gothic Book"/>
              </a:rPr>
              <a:t>istražuje  i prikuplja podatke za provođenje debate</a:t>
            </a:r>
            <a:endParaRPr lang="hr-HR" sz="28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 dirty="0">
                <a:solidFill>
                  <a:srgbClr val="1A2E40"/>
                </a:solidFill>
                <a:latin typeface="Franklin Gothic Book"/>
              </a:rPr>
              <a:t>usuglašava stavove i priprema argumente za svoje izlaganje</a:t>
            </a:r>
            <a:endParaRPr lang="hr-HR" sz="28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 dirty="0">
                <a:solidFill>
                  <a:srgbClr val="1A2E40"/>
                </a:solidFill>
                <a:latin typeface="Franklin Gothic Book"/>
              </a:rPr>
              <a:t>provodi debatu na temu: </a:t>
            </a:r>
            <a:r>
              <a:rPr lang="hr-HR" sz="3200" b="1" strike="noStrike" spc="-1" dirty="0">
                <a:solidFill>
                  <a:srgbClr val="1A2E40"/>
                </a:solidFill>
                <a:latin typeface="Franklin Gothic Book"/>
              </a:rPr>
              <a:t>Da li je "</a:t>
            </a:r>
            <a:r>
              <a:rPr lang="hr-HR" sz="3200" b="1" strike="noStrike" spc="-1" dirty="0" err="1">
                <a:solidFill>
                  <a:srgbClr val="1A2E40"/>
                </a:solidFill>
                <a:latin typeface="Franklin Gothic Book"/>
              </a:rPr>
              <a:t>cyberbullying</a:t>
            </a:r>
            <a:r>
              <a:rPr lang="hr-HR" sz="3200" b="1" strike="noStrike" spc="-1" dirty="0">
                <a:solidFill>
                  <a:srgbClr val="1A2E40"/>
                </a:solidFill>
                <a:latin typeface="Franklin Gothic Book"/>
              </a:rPr>
              <a:t>" opasniji od običnog </a:t>
            </a:r>
            <a:r>
              <a:rPr lang="hr-HR" sz="3200" b="1" strike="noStrike" spc="-1" dirty="0" err="1">
                <a:solidFill>
                  <a:srgbClr val="1A2E40"/>
                </a:solidFill>
                <a:latin typeface="Franklin Gothic Book"/>
              </a:rPr>
              <a:t>bullyinga</a:t>
            </a:r>
            <a:r>
              <a:rPr lang="hr-HR" sz="3200" b="1" strike="noStrike" spc="-1" dirty="0">
                <a:solidFill>
                  <a:srgbClr val="1A2E40"/>
                </a:solidFill>
                <a:latin typeface="Franklin Gothic Book"/>
              </a:rPr>
              <a:t>?</a:t>
            </a:r>
            <a:endParaRPr lang="hr-HR" sz="32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 dirty="0">
                <a:solidFill>
                  <a:srgbClr val="1A2E40"/>
                </a:solidFill>
                <a:latin typeface="Franklin Gothic Book"/>
              </a:rPr>
              <a:t>donosi zaključke </a:t>
            </a:r>
            <a:endParaRPr lang="hr-HR" sz="2800" b="0" strike="noStrike" spc="-1" dirty="0">
              <a:latin typeface="Arial"/>
            </a:endParaRPr>
          </a:p>
          <a:p>
            <a:pPr marL="1371600" lvl="2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 dirty="0">
                <a:solidFill>
                  <a:srgbClr val="1A2E40"/>
                </a:solidFill>
                <a:latin typeface="Franklin Gothic Book"/>
              </a:rPr>
              <a:t>proglašava pobjednika debate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 dirty="0">
              <a:latin typeface="Arial"/>
            </a:endParaRPr>
          </a:p>
        </p:txBody>
      </p:sp>
      <p:pic>
        <p:nvPicPr>
          <p:cNvPr id="111" name="Picture 2"/>
          <p:cNvPicPr/>
          <p:nvPr/>
        </p:nvPicPr>
        <p:blipFill>
          <a:blip r:embed="rId2"/>
          <a:stretch/>
        </p:blipFill>
        <p:spPr>
          <a:xfrm>
            <a:off x="7340760" y="4611328"/>
            <a:ext cx="4300634" cy="202707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371600" y="685800"/>
            <a:ext cx="9600480" cy="105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571680" indent="-570960">
              <a:lnSpc>
                <a:spcPct val="89000"/>
              </a:lnSpc>
              <a:buClr>
                <a:srgbClr val="1A2E40"/>
              </a:buClr>
              <a:buFont typeface="Wingdings" charset="2"/>
              <a:buChar char=""/>
            </a:pPr>
            <a:r>
              <a:rPr lang="hr-HR" sz="4400" b="1" strike="noStrike" spc="-1">
                <a:solidFill>
                  <a:srgbClr val="1A2E40"/>
                </a:solidFill>
                <a:latin typeface="Franklin Gothic Book"/>
              </a:rPr>
              <a:t>Zašto debata?</a:t>
            </a:r>
            <a:endParaRPr lang="hr-HR" sz="4400" b="0" strike="noStrike" spc="-1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1371600" y="1629000"/>
            <a:ext cx="10640880" cy="500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 lnSpcReduction="10000"/>
          </a:bodyPr>
          <a:lstStyle/>
          <a:p>
            <a:pPr marL="914400" lvl="1" indent="-383400" algn="just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 dirty="0">
                <a:solidFill>
                  <a:srgbClr val="1A2E40"/>
                </a:solidFill>
                <a:latin typeface="Franklin Gothic Book"/>
              </a:rPr>
              <a:t>Debata je odlična metoda za rad s učenicima kako bi usvojili gradivo. </a:t>
            </a:r>
            <a:endParaRPr lang="hr-HR" sz="2800" b="0" strike="noStrike" spc="-1" dirty="0">
              <a:latin typeface="Arial"/>
            </a:endParaRPr>
          </a:p>
          <a:p>
            <a:pPr marL="914400" lvl="1" indent="-383400" algn="just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 dirty="0">
                <a:solidFill>
                  <a:srgbClr val="1A2E40"/>
                </a:solidFill>
                <a:latin typeface="Franklin Gothic Book"/>
              </a:rPr>
              <a:t>Specifičnosti debate je mogućnost sa se izvodi s različitim brojem sudionika koji se pridržavaju glavnog pravila: dvije suprotstavljene ekipe debatiraju o istoj temi unaprijed određenim redoslijedom i vremenom. </a:t>
            </a:r>
            <a:endParaRPr lang="hr-HR" sz="2800" b="0" strike="noStrike" spc="-1" dirty="0">
              <a:latin typeface="Arial"/>
            </a:endParaRPr>
          </a:p>
          <a:p>
            <a:pPr marL="914400" lvl="1" indent="-383400" algn="just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 dirty="0">
                <a:solidFill>
                  <a:srgbClr val="1A2E40"/>
                </a:solidFill>
                <a:latin typeface="Franklin Gothic Book"/>
              </a:rPr>
              <a:t>Korištenjem argumenata učenici jasno i precizno iznose mišljenje strane koju zastupaju. </a:t>
            </a:r>
            <a:endParaRPr lang="hr-HR" sz="2800" b="0" strike="noStrike" spc="-1" dirty="0">
              <a:latin typeface="Arial"/>
            </a:endParaRPr>
          </a:p>
          <a:p>
            <a:pPr marL="914400" lvl="1" indent="-383400" algn="just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 dirty="0">
                <a:solidFill>
                  <a:srgbClr val="1A2E40"/>
                </a:solidFill>
                <a:latin typeface="Franklin Gothic Book"/>
              </a:rPr>
              <a:t>Pružajući argumentaciju ZA i PROTIV učenike se </a:t>
            </a:r>
            <a:r>
              <a:rPr lang="hr-HR" sz="2800" b="1" i="1" u="sng" strike="noStrike" spc="-1" dirty="0">
                <a:solidFill>
                  <a:srgbClr val="1A2E40"/>
                </a:solidFill>
                <a:latin typeface="Franklin Gothic Book"/>
              </a:rPr>
              <a:t>potiče na kritičko razmišljanje i učenje s razumijevan</a:t>
            </a:r>
            <a:r>
              <a:rPr lang="hr-HR" sz="2800" b="0" i="1" u="sng" strike="noStrike" spc="-1" dirty="0">
                <a:solidFill>
                  <a:srgbClr val="1A2E40"/>
                </a:solidFill>
                <a:latin typeface="Franklin Gothic Book"/>
              </a:rPr>
              <a:t>jem. </a:t>
            </a:r>
            <a:endParaRPr lang="hr-HR" sz="2800" b="0" u="sng" strike="noStrike" spc="-1" dirty="0">
              <a:latin typeface="Arial"/>
            </a:endParaRPr>
          </a:p>
          <a:p>
            <a:pPr marL="914400" lvl="1" indent="-383400" algn="just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 dirty="0">
                <a:solidFill>
                  <a:srgbClr val="1A2E40"/>
                </a:solidFill>
                <a:latin typeface="Franklin Gothic Book"/>
              </a:rPr>
              <a:t>Učenici ju tako proveden nastavni sat zanimljiv, a debata im je izazov za raspravu.</a:t>
            </a:r>
            <a:endParaRPr lang="hr-H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extLst>
              <a:ext uri="{FF2B5EF4-FFF2-40B4-BE49-F238E27FC236}">
                <a16:creationId xmlns:a16="http://schemas.microsoft.com/office/drawing/2014/main" id="{A51B3D95-BE1B-46D7-B54E-94DA32253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600200"/>
            <a:ext cx="2592387" cy="1919288"/>
          </a:xfrm>
          <a:prstGeom prst="wedgeRectCallout">
            <a:avLst>
              <a:gd name="adj1" fmla="val -32977"/>
              <a:gd name="adj2" fmla="val 2356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1BA0CB1C-9C27-48AB-9405-6CCA93597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844675"/>
            <a:ext cx="2513012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6289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30861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5433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40005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hr-HR" altLang="sr-Latn-RS" sz="2400" b="1">
                <a:latin typeface="Arial" panose="020B0604020202020204" pitchFamily="34" charset="0"/>
              </a:rPr>
              <a:t>Afirmacijski govornik - uvodni govor</a:t>
            </a:r>
          </a:p>
          <a:p>
            <a:pPr algn="ctr" eaLnBrk="1" hangingPunct="1">
              <a:spcBef>
                <a:spcPct val="50000"/>
              </a:spcBef>
            </a:pPr>
            <a:r>
              <a:rPr lang="hr-HR" altLang="sr-Latn-RS" sz="2000">
                <a:latin typeface="Arial" panose="020B0604020202020204" pitchFamily="34" charset="0"/>
              </a:rPr>
              <a:t>(90 sekundi)</a:t>
            </a:r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id="{06B21AB0-918D-4CEE-B379-B26309867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2592388" cy="1905000"/>
          </a:xfrm>
          <a:prstGeom prst="wedgeRectCallout">
            <a:avLst>
              <a:gd name="adj1" fmla="val -50611"/>
              <a:gd name="adj2" fmla="val 23083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5C5B8B1E-0FC2-4247-AB01-A9FE89477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1773238"/>
            <a:ext cx="2736850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sr-Latn-RS" sz="2000" b="1">
                <a:latin typeface="Arial" panose="020B0604020202020204" pitchFamily="34" charset="0"/>
              </a:rPr>
              <a:t>2. Negacijski govornik napada pitanjima</a:t>
            </a:r>
          </a:p>
          <a:p>
            <a:pPr algn="ctr" eaLnBrk="1" hangingPunct="1">
              <a:spcBef>
                <a:spcPct val="50000"/>
              </a:spcBef>
            </a:pPr>
            <a:r>
              <a:rPr lang="hr-HR" altLang="sr-Latn-RS" sz="2000">
                <a:latin typeface="Arial" panose="020B0604020202020204" pitchFamily="34" charset="0"/>
              </a:rPr>
              <a:t>(90 sekundi)</a:t>
            </a:r>
          </a:p>
        </p:txBody>
      </p:sp>
      <p:sp>
        <p:nvSpPr>
          <p:cNvPr id="20486" name="AutoShape 6">
            <a:extLst>
              <a:ext uri="{FF2B5EF4-FFF2-40B4-BE49-F238E27FC236}">
                <a16:creationId xmlns:a16="http://schemas.microsoft.com/office/drawing/2014/main" id="{C62F0048-18A2-4523-8495-AEACA529B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600200"/>
            <a:ext cx="2592388" cy="1871663"/>
          </a:xfrm>
          <a:prstGeom prst="wedgeRectCallout">
            <a:avLst>
              <a:gd name="adj1" fmla="val -49569"/>
              <a:gd name="adj2" fmla="val 23282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2D0C98E3-F7F8-4863-BA1B-A06F4FFCB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752600"/>
            <a:ext cx="2447925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sr-Latn-RS" sz="2400">
                <a:latin typeface="Arial" panose="020B0604020202020204" pitchFamily="34" charset="0"/>
              </a:rPr>
              <a:t>3. </a:t>
            </a:r>
            <a:r>
              <a:rPr lang="hr-HR" altLang="sr-Latn-RS" sz="2400" b="1">
                <a:latin typeface="Arial" panose="020B0604020202020204" pitchFamily="34" charset="0"/>
              </a:rPr>
              <a:t>Negacijski govornik - uvodni govor</a:t>
            </a:r>
          </a:p>
          <a:p>
            <a:pPr algn="ctr" eaLnBrk="1" hangingPunct="1">
              <a:spcBef>
                <a:spcPct val="50000"/>
              </a:spcBef>
            </a:pPr>
            <a:r>
              <a:rPr lang="hr-HR" altLang="sr-Latn-RS" sz="2000">
                <a:latin typeface="Arial" panose="020B0604020202020204" pitchFamily="34" charset="0"/>
              </a:rPr>
              <a:t>(90 sekundi)</a:t>
            </a:r>
            <a:endParaRPr lang="hr-HR" altLang="sr-Latn-RS" sz="2000" b="1">
              <a:latin typeface="Arial" panose="020B0604020202020204" pitchFamily="34" charset="0"/>
            </a:endParaRPr>
          </a:p>
        </p:txBody>
      </p:sp>
      <p:sp>
        <p:nvSpPr>
          <p:cNvPr id="20488" name="AutoShape 8">
            <a:extLst>
              <a:ext uri="{FF2B5EF4-FFF2-40B4-BE49-F238E27FC236}">
                <a16:creationId xmlns:a16="http://schemas.microsoft.com/office/drawing/2014/main" id="{F4991DB9-649D-457F-ADBC-FA5088068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038600"/>
            <a:ext cx="2592388" cy="1919288"/>
          </a:xfrm>
          <a:prstGeom prst="wedgeRectCallout">
            <a:avLst>
              <a:gd name="adj1" fmla="val -22810"/>
              <a:gd name="adj2" fmla="val -47190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06B16993-9D04-44CA-B3F6-D9B7F83FF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4292600"/>
            <a:ext cx="2659062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anose="020B0604020202020204" pitchFamily="34" charset="0"/>
              </a:rPr>
              <a:t>4. </a:t>
            </a:r>
            <a:r>
              <a:rPr lang="hr-HR" altLang="sr-Latn-RS" sz="2000" b="1">
                <a:latin typeface="Arial" panose="020B0604020202020204" pitchFamily="34" charset="0"/>
              </a:rPr>
              <a:t>Afirmacijski govornik napada pitanjima</a:t>
            </a:r>
          </a:p>
          <a:p>
            <a:pPr algn="ctr" eaLnBrk="1" hangingPunct="1"/>
            <a:r>
              <a:rPr lang="hr-HR" altLang="sr-Latn-RS" sz="2000">
                <a:latin typeface="Arial" panose="020B0604020202020204" pitchFamily="34" charset="0"/>
              </a:rPr>
              <a:t>(90 sekundi)</a:t>
            </a:r>
          </a:p>
        </p:txBody>
      </p:sp>
      <p:sp>
        <p:nvSpPr>
          <p:cNvPr id="20490" name="AutoShape 10">
            <a:extLst>
              <a:ext uri="{FF2B5EF4-FFF2-40B4-BE49-F238E27FC236}">
                <a16:creationId xmlns:a16="http://schemas.microsoft.com/office/drawing/2014/main" id="{2AE10663-DE88-4450-A74B-423B5301B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188" y="4038600"/>
            <a:ext cx="2592387" cy="1947863"/>
          </a:xfrm>
          <a:prstGeom prst="wedgeRectCallout">
            <a:avLst>
              <a:gd name="adj1" fmla="val -19505"/>
              <a:gd name="adj2" fmla="val -49593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20491" name="AutoShape 11">
            <a:extLst>
              <a:ext uri="{FF2B5EF4-FFF2-40B4-BE49-F238E27FC236}">
                <a16:creationId xmlns:a16="http://schemas.microsoft.com/office/drawing/2014/main" id="{682E2139-FC4E-45E6-9880-311CEBABD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1588" y="4038600"/>
            <a:ext cx="2592387" cy="1871663"/>
          </a:xfrm>
          <a:prstGeom prst="wedgeRectCallout">
            <a:avLst>
              <a:gd name="adj1" fmla="val -18954"/>
              <a:gd name="adj2" fmla="val -50000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20492" name="WordArt 12">
            <a:extLst>
              <a:ext uri="{FF2B5EF4-FFF2-40B4-BE49-F238E27FC236}">
                <a16:creationId xmlns:a16="http://schemas.microsoft.com/office/drawing/2014/main" id="{C3205A91-B59A-47AC-B1F6-EEC99E36DE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0400" y="304800"/>
            <a:ext cx="5562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METODOLOGIJA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5E875548-23FC-4E0C-A2D6-2617F8B39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4221163"/>
            <a:ext cx="2513012" cy="166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6289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30861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5433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40005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 b="1">
                <a:latin typeface="Arial" panose="020B0604020202020204" pitchFamily="34" charset="0"/>
              </a:rPr>
              <a:t>5. Afirmacijski govornik - završni govor</a:t>
            </a:r>
          </a:p>
          <a:p>
            <a:pPr algn="ctr" eaLnBrk="1" hangingPunct="1">
              <a:spcBef>
                <a:spcPct val="50000"/>
              </a:spcBef>
            </a:pPr>
            <a:r>
              <a:rPr lang="hr-HR" altLang="sr-Latn-RS" sz="2000">
                <a:latin typeface="Arial" panose="020B0604020202020204" pitchFamily="34" charset="0"/>
              </a:rPr>
              <a:t>(45 sekundi)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14557BEE-D830-4871-B9CD-9F93102C6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8" y="4221163"/>
            <a:ext cx="2513012" cy="166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6289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30861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5433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40005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 b="1">
                <a:latin typeface="Arial" panose="020B0604020202020204" pitchFamily="34" charset="0"/>
              </a:rPr>
              <a:t>6. Negacijski govornik – završni govor</a:t>
            </a:r>
          </a:p>
          <a:p>
            <a:pPr algn="ctr" eaLnBrk="1" hangingPunct="1">
              <a:spcBef>
                <a:spcPct val="50000"/>
              </a:spcBef>
            </a:pPr>
            <a:r>
              <a:rPr lang="hr-HR" altLang="sr-Latn-RS" sz="2000">
                <a:latin typeface="Arial" panose="020B0604020202020204" pitchFamily="34" charset="0"/>
              </a:rPr>
              <a:t>(45 sekundi)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8B65A8C5-9BBF-4B50-AAA1-8F5112C0B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0"/>
            <a:ext cx="9480550" cy="778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altLang="sr-Latn-RS" b="1" dirty="0">
              <a:solidFill>
                <a:srgbClr val="0000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altLang="sr-Latn-RS" sz="2800" b="1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korak</a:t>
            </a:r>
            <a:r>
              <a:rPr lang="hr-HR" altLang="sr-Latn-RS" sz="2800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800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prvim glasovanjem učenici se trebaju izjasniti podržavaju li ili osporavaju tezu. </a:t>
            </a:r>
          </a:p>
          <a:p>
            <a:pPr>
              <a:defRPr/>
            </a:pPr>
            <a:r>
              <a:rPr lang="hr-HR" altLang="sr-Latn-RS" sz="2800" b="1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korak</a:t>
            </a:r>
            <a:r>
              <a:rPr lang="hr-HR" altLang="sr-Latn-RS" sz="2800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istraživanje teme, pronaći argumente za i protiv zadane teze </a:t>
            </a:r>
          </a:p>
          <a:p>
            <a:pPr>
              <a:defRPr/>
            </a:pPr>
            <a:r>
              <a:rPr lang="hr-HR" altLang="sr-Latn-RS" sz="2800" b="1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korak</a:t>
            </a:r>
            <a:r>
              <a:rPr lang="hr-HR" altLang="sr-Latn-RS" sz="2800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izvlačenjem papirića afirmacija, negacija i suci (A,N,S) učenici se grupiraju u svoje skupine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altLang="sr-Latn-RS" sz="2800" dirty="0">
              <a:solidFill>
                <a:srgbClr val="0000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altLang="sr-Latn-RS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Članovi skupine uspoređuju svoje bilješke, biraju najbolje argumente za svoju poziciju i dorađuju ih.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altLang="sr-Latn-RS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Razmišljaju koje bi argumente mogla uporabiti druga skupina kao kontraargumente.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altLang="sr-Latn-RS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Pokušavaju smisliti odgovore kako bi spriječili i drugu stranu da im 	sruši argumente.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r-HR" altLang="sr-Latn-RS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Pokušaju smisliti pitanja kojima </a:t>
            </a:r>
            <a:r>
              <a:rPr lang="hr-HR" altLang="sr-Latn-RS" dirty="0" err="1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ćet</a:t>
            </a:r>
            <a:r>
              <a:rPr lang="hr-HR" altLang="sr-Latn-RS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pobiti argumente koje navodi suprotna skupina.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altLang="sr-Latn-RS" dirty="0">
              <a:solidFill>
                <a:srgbClr val="0000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altLang="sr-Latn-RS" sz="3200" dirty="0">
              <a:solidFill>
                <a:srgbClr val="00008B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altLang="sr-Latn-RS" sz="3200" dirty="0">
              <a:solidFill>
                <a:srgbClr val="00008B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6AE4808-BEE6-4B54-A715-35E372FA5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915" y="627933"/>
            <a:ext cx="930275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hr-HR" altLang="sr-Latn-RS" sz="2800" b="1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korak: </a:t>
            </a:r>
            <a:r>
              <a:rPr lang="hr-HR" altLang="sr-Latn-RS" sz="2800" dirty="0">
                <a:solidFill>
                  <a:srgbClr val="00008B"/>
                </a:solidFill>
                <a:latin typeface="+mj-lt"/>
              </a:rPr>
              <a:t>debata</a:t>
            </a:r>
          </a:p>
          <a:p>
            <a:pPr eaLnBrk="1" hangingPunct="1"/>
            <a:r>
              <a:rPr lang="hr-HR" altLang="sr-Latn-RS" sz="2800" b="1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korak: </a:t>
            </a:r>
            <a:r>
              <a:rPr lang="hr-HR" altLang="sr-Latn-RS" sz="2800" dirty="0">
                <a:solidFill>
                  <a:srgbClr val="00008B"/>
                </a:solidFill>
                <a:latin typeface="+mj-lt"/>
              </a:rPr>
              <a:t>suđenje i obrazloženje sudačke odluke</a:t>
            </a:r>
          </a:p>
          <a:p>
            <a:pPr eaLnBrk="1" hangingPunct="1"/>
            <a:r>
              <a:rPr lang="hr-HR" altLang="sr-Latn-RS" sz="2800" b="1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korak: </a:t>
            </a:r>
            <a:r>
              <a:rPr lang="hr-HR" altLang="sr-Latn-RS" sz="2800" dirty="0">
                <a:solidFill>
                  <a:srgbClr val="00008B"/>
                </a:solidFill>
                <a:latin typeface="+mn-lt"/>
              </a:rPr>
              <a:t>proglašavanje pobjednika debate</a:t>
            </a:r>
          </a:p>
          <a:p>
            <a:r>
              <a:rPr lang="hr-HR" altLang="sr-Latn-RS" sz="2800" b="1" dirty="0">
                <a:solidFill>
                  <a:srgbClr val="000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korak: </a:t>
            </a:r>
            <a:r>
              <a:rPr lang="hr-HR" altLang="sr-Latn-RS" sz="2800" dirty="0">
                <a:solidFill>
                  <a:srgbClr val="00008B"/>
                </a:solidFill>
                <a:latin typeface="+mj-lt"/>
              </a:rPr>
              <a:t>završno glasovanje o tezi, uspoređivanje rezultata prvoga i završnoga glasovanja.</a:t>
            </a:r>
          </a:p>
          <a:p>
            <a:pPr eaLnBrk="1" hangingPunct="1"/>
            <a:endParaRPr lang="hr-HR" altLang="sr-Latn-RS" sz="2800" b="1" dirty="0">
              <a:solidFill>
                <a:srgbClr val="00008B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sz="2800" b="1" dirty="0">
                <a:solidFill>
                  <a:srgbClr val="00008B"/>
                </a:solidFill>
                <a:latin typeface="+mj-lt"/>
                <a:cs typeface="Times New Roman" panose="02020603050405020304" pitchFamily="18" charset="0"/>
              </a:rPr>
              <a:t>Ako se rezultati dvaju glasovanja razlikuju,</a:t>
            </a:r>
            <a:r>
              <a:rPr lang="hr-HR" altLang="sr-Latn-RS" sz="2800" dirty="0">
                <a:solidFill>
                  <a:srgbClr val="00008B"/>
                </a:solidFill>
                <a:latin typeface="+mj-lt"/>
                <a:cs typeface="Times New Roman" panose="02020603050405020304" pitchFamily="18" charset="0"/>
              </a:rPr>
              <a:t> razgovarati o tome što je uzrokovalo promjenu stavova.  </a:t>
            </a:r>
            <a:r>
              <a:rPr lang="hr-HR" altLang="sr-Latn-RS" sz="2800" dirty="0">
                <a:solidFill>
                  <a:srgbClr val="00008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244764" y="334080"/>
            <a:ext cx="10057680" cy="14980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89000"/>
              </a:lnSpc>
            </a:pPr>
            <a:br>
              <a:rPr dirty="0"/>
            </a:br>
            <a:r>
              <a:rPr lang="hr-HR" sz="4400" b="1" strike="noStrike" spc="-1" dirty="0">
                <a:solidFill>
                  <a:srgbClr val="1A2E40"/>
                </a:solidFill>
                <a:latin typeface="Times New Roman"/>
              </a:rPr>
              <a:t>ŠKOLSKI MEĐUPREDMETNI PROJEKT</a:t>
            </a:r>
            <a:br>
              <a:rPr dirty="0"/>
            </a:br>
            <a:endParaRPr lang="hr-HR" sz="4400" b="0" strike="noStrike" spc="-1" dirty="0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1097280" y="1651320"/>
            <a:ext cx="9996840" cy="506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/>
          </a:bodyPr>
          <a:lstStyle/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 dirty="0">
                <a:solidFill>
                  <a:srgbClr val="1A2E40"/>
                </a:solidFill>
                <a:latin typeface="Times New Roman"/>
                <a:ea typeface="Franklin Gothic Book"/>
              </a:rPr>
              <a:t>Pronalaženje teme</a:t>
            </a:r>
            <a:endParaRPr lang="hr-HR" sz="2800" b="0" strike="noStrike" spc="-1" dirty="0">
              <a:latin typeface="Arial"/>
            </a:endParaRPr>
          </a:p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 dirty="0">
                <a:solidFill>
                  <a:srgbClr val="1A2E40"/>
                </a:solidFill>
                <a:latin typeface="Times New Roman"/>
                <a:ea typeface="Franklin Gothic Book"/>
              </a:rPr>
              <a:t>Vrijeme trajanja projekta:</a:t>
            </a:r>
            <a:r>
              <a:rPr lang="hr-HR" sz="2800" b="0" strike="noStrike" spc="-1" dirty="0">
                <a:solidFill>
                  <a:srgbClr val="1A2E40"/>
                </a:solidFill>
                <a:latin typeface="Times New Roman"/>
                <a:ea typeface="Franklin Gothic Book"/>
              </a:rPr>
              <a:t> </a:t>
            </a:r>
            <a:endParaRPr lang="hr-HR" sz="28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 dirty="0">
                <a:solidFill>
                  <a:srgbClr val="1A2E40"/>
                </a:solidFill>
                <a:latin typeface="Times New Roman"/>
                <a:ea typeface="Franklin Gothic Book"/>
              </a:rPr>
              <a:t>od 2. listopada 2019. (Međunarodni dan nenasilja) </a:t>
            </a:r>
            <a:endParaRPr lang="hr-HR" sz="28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 dirty="0">
                <a:solidFill>
                  <a:srgbClr val="1A2E40"/>
                </a:solidFill>
                <a:latin typeface="Times New Roman"/>
                <a:ea typeface="Franklin Gothic Book"/>
              </a:rPr>
              <a:t>do 26. veljače 2020. (Dan ružičastih majica) </a:t>
            </a:r>
            <a:endParaRPr lang="hr-HR" sz="2800" b="0" strike="noStrike" spc="-1" dirty="0">
              <a:latin typeface="Arial"/>
            </a:endParaRPr>
          </a:p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 dirty="0">
                <a:solidFill>
                  <a:srgbClr val="1A2E40"/>
                </a:solidFill>
                <a:latin typeface="Times New Roman"/>
                <a:ea typeface="Franklin Gothic Book"/>
              </a:rPr>
              <a:t>Predmeti: 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</p:txBody>
      </p:sp>
      <p:graphicFrame>
        <p:nvGraphicFramePr>
          <p:cNvPr id="86" name="Table 3"/>
          <p:cNvGraphicFramePr/>
          <p:nvPr/>
        </p:nvGraphicFramePr>
        <p:xfrm>
          <a:off x="2112840" y="4487040"/>
          <a:ext cx="7532640" cy="2036880"/>
        </p:xfrm>
        <a:graphic>
          <a:graphicData uri="http://schemas.openxmlformats.org/drawingml/2006/table">
            <a:tbl>
              <a:tblPr/>
              <a:tblGrid>
                <a:gridCol w="377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Engleski jezik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Hrvatski jezik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Latinski jezik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Tjelesna i zdravstvena kultura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Informatika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Vjeronauk 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1295280" y="1278360"/>
            <a:ext cx="9600480" cy="358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5" name="Picture 4"/>
          <p:cNvPicPr/>
          <p:nvPr/>
        </p:nvPicPr>
        <p:blipFill>
          <a:blip r:embed="rId2"/>
          <a:stretch/>
        </p:blipFill>
        <p:spPr>
          <a:xfrm>
            <a:off x="1449000" y="471960"/>
            <a:ext cx="9446760" cy="629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115280" y="396000"/>
            <a:ext cx="10514880" cy="606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Razredni odjeli koji sudjeluju u projektu:</a:t>
            </a: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</a:t>
            </a:r>
            <a:endParaRPr lang="hr-HR" sz="28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1.a i 1.b opće gimnazije</a:t>
            </a:r>
            <a:endParaRPr lang="hr-HR" sz="2800" b="0" strike="noStrike" spc="-1">
              <a:latin typeface="Arial"/>
            </a:endParaRPr>
          </a:p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Metode:</a:t>
            </a: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Oblici rada: </a:t>
            </a:r>
            <a:endParaRPr lang="hr-HR" sz="28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skupni </a:t>
            </a:r>
            <a:endParaRPr lang="hr-HR" sz="28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individualni </a:t>
            </a:r>
            <a:endParaRPr lang="hr-HR" sz="28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rad u paru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</p:txBody>
      </p:sp>
      <p:graphicFrame>
        <p:nvGraphicFramePr>
          <p:cNvPr id="88" name="Table 2"/>
          <p:cNvGraphicFramePr/>
          <p:nvPr/>
        </p:nvGraphicFramePr>
        <p:xfrm>
          <a:off x="2129760" y="2033280"/>
          <a:ext cx="9434160" cy="2499360"/>
        </p:xfrm>
        <a:graphic>
          <a:graphicData uri="http://schemas.openxmlformats.org/drawingml/2006/table">
            <a:tbl>
              <a:tblPr/>
              <a:tblGrid>
                <a:gridCol w="249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istraživanje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izlaganje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izrada videa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pisanje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sastavljanje ankete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izrada plakata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razgovor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statistička obrada provedene ankete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izrada prezentacije 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demonstracija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sastavljanje intervjua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Franklin Gothic Book"/>
                        </a:rPr>
                        <a:t>debata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371600" y="256320"/>
            <a:ext cx="9990720" cy="61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/>
          </a:bodyPr>
          <a:lstStyle/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40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</a:t>
            </a:r>
            <a:r>
              <a:rPr lang="hr-HR" sz="36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Projektna nastava - zašto?</a:t>
            </a:r>
            <a:endParaRPr lang="hr-HR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premještanje uloge nastavnika</a:t>
            </a: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orijentacija prema interesima učenika</a:t>
            </a: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samostalna organizacija i vlastita   odgovornost</a:t>
            </a: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ciljano detaljno planiranje</a:t>
            </a: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socijalno učenje</a:t>
            </a: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 interdisciplinarnost</a:t>
            </a: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djelovanje prema van</a:t>
            </a: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393920" y="356760"/>
            <a:ext cx="10007280" cy="578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71500" lnSpcReduction="10000"/>
          </a:bodyPr>
          <a:lstStyle/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40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Ciljevi:</a:t>
            </a:r>
            <a:endParaRPr lang="hr-HR" sz="40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4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podizati svijest o problemu nasilja, s posebnim naglaskom na vršnjačko nasilje  </a:t>
            </a:r>
            <a:endParaRPr lang="hr-HR" sz="4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prepoznati oblike nasilja</a:t>
            </a:r>
            <a:endParaRPr lang="hr-HR" sz="4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prevenirati nasilje (na temelju dobivenih saznanja o dotad postojećem)</a:t>
            </a:r>
            <a:endParaRPr lang="hr-HR" sz="4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utvrditi prisutnost nasilnog ponašanja učenika u bilo kojem obliku  </a:t>
            </a:r>
            <a:endParaRPr lang="hr-HR" sz="4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upoznati se s načinima postupanja ukoliko nastupe nasilne situacije  </a:t>
            </a:r>
            <a:endParaRPr lang="hr-HR" sz="40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upoznati javnost prikazivanjem rezultata provedenih aktivnosti u projektu</a:t>
            </a:r>
            <a:endParaRPr lang="hr-HR" sz="40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40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40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295280" y="646920"/>
            <a:ext cx="9900720" cy="557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/>
          </a:bodyPr>
          <a:lstStyle/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36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Zaključak</a:t>
            </a: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timski rad i suradnja za svakodnevni život</a:t>
            </a: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razvoj vlastitih stavova i kritičkog razmišljanja</a:t>
            </a: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samoprocjena, podizanje samopouzdanja</a:t>
            </a:r>
            <a:endParaRPr lang="hr-HR" sz="3600" b="0" strike="noStrike" spc="-1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priprema za "život sutra", suradnju i stvaranje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92" name="Picture 2"/>
          <p:cNvPicPr/>
          <p:nvPr/>
        </p:nvPicPr>
        <p:blipFill>
          <a:blip r:embed="rId2"/>
          <a:stretch/>
        </p:blipFill>
        <p:spPr>
          <a:xfrm>
            <a:off x="3749400" y="3825720"/>
            <a:ext cx="4692600" cy="270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152000" y="811079"/>
            <a:ext cx="10725368" cy="54815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4500" lnSpcReduction="10000"/>
          </a:bodyPr>
          <a:lstStyle/>
          <a:p>
            <a:pPr marL="384120" indent="-3834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 dirty="0">
                <a:solidFill>
                  <a:srgbClr val="1A2E40"/>
                </a:solidFill>
                <a:latin typeface="Times New Roman"/>
              </a:rPr>
              <a:t>HRVATSKI JEZIK</a:t>
            </a:r>
            <a:endParaRPr lang="hr-HR" sz="28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i="1" strike="noStrike" spc="-1" dirty="0">
                <a:solidFill>
                  <a:srgbClr val="1A2E40"/>
                </a:solidFill>
                <a:latin typeface="Times New Roman"/>
              </a:rPr>
              <a:t>Plan završetka aktivnosti:</a:t>
            </a: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sredina siječnja</a:t>
            </a:r>
            <a:endParaRPr lang="hr-HR" sz="28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i="1" strike="noStrike" spc="-1" dirty="0">
                <a:solidFill>
                  <a:srgbClr val="1A2E40"/>
                </a:solidFill>
                <a:latin typeface="Times New Roman"/>
              </a:rPr>
              <a:t>Vrednovanje:</a:t>
            </a: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liste za procjenu (</a:t>
            </a:r>
            <a:r>
              <a:rPr lang="hr-HR" sz="2800" b="0" i="1" strike="noStrike" spc="-1" dirty="0" err="1">
                <a:solidFill>
                  <a:srgbClr val="1A2E40"/>
                </a:solidFill>
                <a:latin typeface="Times New Roman"/>
              </a:rPr>
              <a:t>samovrednovanje</a:t>
            </a: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i vršnjačko vrednovanje)</a:t>
            </a:r>
            <a:endParaRPr lang="hr-HR" sz="28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i="1" strike="noStrike" spc="-1" dirty="0">
                <a:solidFill>
                  <a:srgbClr val="1A2E40"/>
                </a:solidFill>
                <a:latin typeface="Times New Roman"/>
              </a:rPr>
              <a:t>Vremensko trajanje školskih aktivnosti:</a:t>
            </a: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8 sati</a:t>
            </a:r>
            <a:endParaRPr lang="hr-HR" sz="2800" b="0" strike="noStrike" spc="-1" dirty="0">
              <a:latin typeface="Arial"/>
            </a:endParaRPr>
          </a:p>
          <a:p>
            <a:pPr marL="914400" lvl="1" indent="-38340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i="1" strike="noStrike" spc="-1" dirty="0">
                <a:solidFill>
                  <a:srgbClr val="1A2E40"/>
                </a:solidFill>
                <a:latin typeface="Times New Roman"/>
              </a:rPr>
              <a:t>Aktivnosti za učenike: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                    oblikuje pitanja za intervju i anketu,  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                    stvara kraći vezani tekst prema smjernicama, 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                    otkriva i razvrstava informacije iz zadanog izvora (dnevne vijesti), 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                    sažima informacije, 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                    izdvaja ključne podatke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                    izrađuje plakat u digitalnom okruženju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 dirty="0">
                <a:solidFill>
                  <a:srgbClr val="1A2E40"/>
                </a:solidFill>
                <a:latin typeface="Times New Roman"/>
              </a:rPr>
              <a:t>                     izrađuje strip …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32000" y="648000"/>
            <a:ext cx="9600480" cy="148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1872000" y="1296000"/>
            <a:ext cx="9864000" cy="563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800" b="0" i="1" strike="noStrike" spc="-1">
                <a:solidFill>
                  <a:srgbClr val="1A2E40"/>
                </a:solidFill>
                <a:latin typeface="Avenir Next LT Pro"/>
              </a:rPr>
              <a:t>-</a:t>
            </a:r>
            <a:r>
              <a:rPr lang="hr-HR" sz="2800" b="1" i="1" strike="noStrike" spc="-1">
                <a:solidFill>
                  <a:srgbClr val="1A2E40"/>
                </a:solidFill>
                <a:latin typeface="Avenir Next LT Pro"/>
              </a:rPr>
              <a:t>Odgojno-obrazovni ishodi: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i="1" strike="noStrike" spc="-1">
                <a:solidFill>
                  <a:srgbClr val="1A2E40"/>
                </a:solidFill>
                <a:latin typeface="Avenir Next LT Pro"/>
              </a:rPr>
              <a:t>SŠ HJ A.1.1. odabire informacije u skladu sa svrhom i željenim učinkom na primatelja i provjerava njihovu važnost i točnost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i="1" strike="noStrike" spc="-1">
                <a:solidFill>
                  <a:srgbClr val="1A2E40"/>
                </a:solidFill>
                <a:latin typeface="Avenir Next LT Pro"/>
              </a:rPr>
              <a:t>SŠ HJ A.1.2. oblikuje pisani tekst (izvješće, intervju, anketu)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i="1" strike="noStrike" spc="-1">
                <a:solidFill>
                  <a:srgbClr val="1A2E40"/>
                </a:solidFill>
                <a:latin typeface="Avenir Next LT Pro"/>
              </a:rPr>
              <a:t>SŠ HJ A.1.4. istražuje različite izvore informacija i primjenjuje ih pri oblikovanju teksta: prikuplja, razvrstava i povezuje informacije i ideje u skladu s temom i svrhom pisanja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i="1" strike="noStrike" spc="-1">
                <a:solidFill>
                  <a:srgbClr val="1A2E40"/>
                </a:solidFill>
                <a:latin typeface="Avenir Next LT Pro"/>
              </a:rPr>
              <a:t>SŠ HJ C.1.1. interpretira medijsku poruku i zaključuje kome je ona namijenjena ; prosuđuje kako informacije, ideje, stavovi i mišljenja prikazani u medijskom tekstu utječu na svakodnevni život primatelja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371600" y="685800"/>
            <a:ext cx="9600480" cy="148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2"/>
          <p:cNvSpPr/>
          <p:nvPr/>
        </p:nvSpPr>
        <p:spPr>
          <a:xfrm>
            <a:off x="1219920" y="685800"/>
            <a:ext cx="10224000" cy="435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800" b="1" i="1" strike="noStrike" spc="-1" dirty="0" err="1">
                <a:solidFill>
                  <a:srgbClr val="1A2E40"/>
                </a:solidFill>
                <a:latin typeface="Times New Roman"/>
              </a:rPr>
              <a:t>Međupredmetne</a:t>
            </a:r>
            <a:r>
              <a:rPr lang="hr-HR" sz="2800" b="1" i="1" strike="noStrike" spc="-1" dirty="0">
                <a:solidFill>
                  <a:srgbClr val="1A2E40"/>
                </a:solidFill>
                <a:latin typeface="Times New Roman"/>
              </a:rPr>
              <a:t> teme: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strike="noStrike" spc="-1" dirty="0" err="1">
                <a:solidFill>
                  <a:srgbClr val="1A2E40"/>
                </a:solidFill>
                <a:latin typeface="Times New Roman"/>
              </a:rPr>
              <a:t>uku</a:t>
            </a:r>
            <a:r>
              <a:rPr lang="hr-HR" sz="2800" b="0" strike="noStrike" spc="-1" dirty="0">
                <a:solidFill>
                  <a:srgbClr val="1A2E40"/>
                </a:solidFill>
                <a:latin typeface="Times New Roman"/>
              </a:rPr>
              <a:t> A.4/5.4. Učenik samostalno kritički promišlja i vrednuje ideje.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strike="noStrike" spc="-1" dirty="0" err="1">
                <a:solidFill>
                  <a:srgbClr val="1A2E40"/>
                </a:solidFill>
                <a:latin typeface="Times New Roman"/>
              </a:rPr>
              <a:t>uku</a:t>
            </a:r>
            <a:r>
              <a:rPr lang="hr-HR" sz="2800" b="0" strike="noStrike" spc="-1" dirty="0">
                <a:solidFill>
                  <a:srgbClr val="1A2E40"/>
                </a:solidFill>
                <a:latin typeface="Times New Roman"/>
              </a:rPr>
              <a:t> A.4/5.3. Učenik kreativno djeluje u različitim područjima učenja.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strike="noStrike" spc="-1" dirty="0" err="1">
                <a:solidFill>
                  <a:srgbClr val="1A2E40"/>
                </a:solidFill>
                <a:latin typeface="Times New Roman"/>
              </a:rPr>
              <a:t>osr</a:t>
            </a:r>
            <a:r>
              <a:rPr lang="hr-HR" sz="2800" b="0" strike="noStrike" spc="-1" dirty="0">
                <a:solidFill>
                  <a:srgbClr val="1A2E40"/>
                </a:solidFill>
                <a:latin typeface="Times New Roman"/>
              </a:rPr>
              <a:t>. B.4.1. Uviđa posljedice svojih i tuđih postupaka/stavova/izbora.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strike="noStrike" spc="-1" dirty="0" err="1">
                <a:solidFill>
                  <a:srgbClr val="1A2E40"/>
                </a:solidFill>
                <a:latin typeface="Times New Roman"/>
              </a:rPr>
              <a:t>osr</a:t>
            </a:r>
            <a:r>
              <a:rPr lang="hr-HR" sz="2800" b="0" strike="noStrike" spc="-1" dirty="0">
                <a:solidFill>
                  <a:srgbClr val="1A2E40"/>
                </a:solidFill>
                <a:latin typeface="Times New Roman"/>
              </a:rPr>
              <a:t>. B.4.2. Suradnički uči i radi u timu.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strike="noStrike" spc="-1" dirty="0" err="1">
                <a:solidFill>
                  <a:srgbClr val="1A2E40"/>
                </a:solidFill>
                <a:latin typeface="Times New Roman"/>
              </a:rPr>
              <a:t>ikt</a:t>
            </a:r>
            <a:r>
              <a:rPr lang="hr-HR" sz="2800" b="0" strike="noStrike" spc="-1" dirty="0">
                <a:solidFill>
                  <a:srgbClr val="1A2E40"/>
                </a:solidFill>
                <a:latin typeface="Times New Roman"/>
              </a:rPr>
              <a:t>. C.4.2. Učenik samostalno provodi složeno pretraživanje informacija u digitalnom okružju.</a:t>
            </a:r>
            <a:endParaRPr lang="hr-H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 dirty="0"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6EF41955-F023-4977-BC44-086532839F44}"/>
              </a:ext>
            </a:extLst>
          </p:cNvPr>
          <p:cNvSpPr/>
          <p:nvPr/>
        </p:nvSpPr>
        <p:spPr>
          <a:xfrm>
            <a:off x="1371600" y="4811334"/>
            <a:ext cx="9493045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800" b="0" u="sng" strike="noStrike" spc="-1" dirty="0">
                <a:solidFill>
                  <a:srgbClr val="66C8E3"/>
                </a:solidFill>
                <a:uFillTx/>
                <a:latin typeface="Times New Roman"/>
                <a:hlinkClick r:id="rId2"/>
              </a:rPr>
              <a:t>https://loomen.carnet.hr/mod/forum/view.php?id=468033</a:t>
            </a:r>
            <a:endParaRPr lang="hr-H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279</TotalTime>
  <Words>811</Words>
  <Application>Microsoft Office PowerPoint</Application>
  <PresentationFormat>Široki zaslon</PresentationFormat>
  <Paragraphs>200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20</vt:i4>
      </vt:variant>
    </vt:vector>
  </HeadingPairs>
  <TitlesOfParts>
    <vt:vector size="30" baseType="lpstr">
      <vt:lpstr>Arial</vt:lpstr>
      <vt:lpstr>Avenir Next LT Pro</vt:lpstr>
      <vt:lpstr>Franklin Gothic Book</vt:lpstr>
      <vt:lpstr>Impact</vt:lpstr>
      <vt:lpstr>Symbol</vt:lpstr>
      <vt:lpstr>Times New Roman</vt:lpstr>
      <vt:lpstr>Verdana</vt:lpstr>
      <vt:lpstr>Wingdings</vt:lpstr>
      <vt:lpstr>Office Theme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Korisnik</dc:creator>
  <dc:description/>
  <cp:lastModifiedBy>Ksenija Rastija</cp:lastModifiedBy>
  <cp:revision>314</cp:revision>
  <dcterms:created xsi:type="dcterms:W3CDTF">2019-12-25T21:56:58Z</dcterms:created>
  <dcterms:modified xsi:type="dcterms:W3CDTF">2019-12-27T14:00:33Z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