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4" r:id="rId7"/>
    <p:sldId id="265" r:id="rId8"/>
    <p:sldId id="263" r:id="rId9"/>
    <p:sldId id="26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1E245-F352-4442-97EE-8E66A2821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6739D8-1014-4A60-9357-9318ADC06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1AD835-2EB1-4C08-8DBB-D5652239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B84269-34E4-4BC4-A5F4-D6E1C243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370CEB-B3B3-49D2-BCC7-D21F836B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30952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71B581-12A1-46C5-9943-A4BC6C93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A828B5E-F58F-41F6-BD7A-6674936E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A2CFC3-2BF6-4D2F-B523-6680BD0C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7EBDB5-5B26-4076-997E-0B028819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20C5C9-0FFE-4AE0-A354-C5311C32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5551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94EFD8B-4D91-4963-9FD5-A95CAC93D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53013F-B8A5-4639-8A4E-4BF3A4FA9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D4A6C1-CA0E-4F7B-A6FA-EC1875E7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1874A4-77A2-4D7C-97FF-5A931F5E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63E5C2-A800-4D00-8E88-8A8DBAD3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98301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0A6F3A-E125-4C41-8E3F-F23B571A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B463F4-10D4-45EE-9480-294D9392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4701ED-B4C9-4407-B001-984BAE1B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DD71F7-77E6-44F7-9A82-6A9B9C78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8748FB-1ACA-468E-86E1-A5F40DC8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85447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761F9B-27BB-404C-9E1E-F2808340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9A1466-BBD2-48C8-9510-DE711093B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18B45B-0B8E-467B-B2EF-CE519080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5B52BD-78DD-484A-ADFB-E1AC9CE2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A05778-DF02-4F43-88EE-17FD2319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55228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FA9C3A-AE19-4F3E-A84F-75602ABF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8A1D46-9602-4362-AC5C-3A9458241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703ADF-12AE-4F43-92A9-FF51688CF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1CD0F75-ED3F-426D-9BB5-DAFE4063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A3B70BD-C825-4635-9823-90B5142D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A158FC-A757-4E2D-BF7B-49C9AF62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0693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5073A-2B26-498F-8EC8-B583BEB8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02E3947-B26C-4DEB-8248-30DECE25D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3BE3787-4D97-4D99-9A8D-8A6D3DBEF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5B2ED30-52CB-4B32-ABF4-7EB1EC62F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88BD8E0-3FB5-4C6E-B6FC-A6E9FE508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8E0B579-1617-4687-9F21-A99B1ACF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CB8FBF3-F76F-409D-8FD7-FC36F978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1B4B2B1-5AA3-46BF-86F1-68CD6C27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52987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7B2A4D-35E0-41ED-A008-5897416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C7243F8-1125-425A-A440-686E56EC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6615C80-DA40-4A33-95F2-3C65ACDE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583BA0B-1CAF-450D-8742-59B75D7B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93156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DC8BDF5-170B-4E29-B6FD-DAFB9ECA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F627A0E-2997-42B7-9D6A-A4D6D42A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7347247-AB4B-417E-93A2-6ECDA776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20675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22C90-CDA6-41FC-A296-38F68BDC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8B2F83-A7A3-45E9-8C23-688F15B9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44347B0-9544-4A56-94E0-5F8DE2CA5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BBDC628-80AB-4A81-B7D7-4466D0AA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479ED65-3C82-4D9F-83C6-A291F72C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849AF58-6914-4043-A4AC-3B10A9CF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150203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45BC2F-D7EF-44B9-809A-D9EDD296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81BCDB8-C4AD-4682-B546-48E14864A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435A76-0D7D-481C-BC3A-71BA61FF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627FF1-526B-47FE-9D2A-F0EF3973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4DE23D1-5B2E-442A-A1B3-D97C9053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A81EC49-552B-4138-8591-E8EF4161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46762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5426463-B272-4BA8-897A-DAF27139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FDEB128-0E23-4217-922B-06E5AC9E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75EAE1-B67A-432B-81D6-F57A1C029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D382-2A6A-4DBF-B82D-D2D28DDAB600}" type="datetimeFigureOut">
              <a:rPr lang="hr-HR" smtClean="0"/>
              <a:t>8.11.2021.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CEEC64-BC87-4D87-8726-8838FCD41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277B29-7C58-4B01-B34B-A5E1C0B32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0D22-C6D5-4CC5-A73E-83E672BD3F9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248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EC6E0E-2CFF-4D2D-96F6-6849EA58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br>
              <a:rPr lang="hr-HR" sz="4400" dirty="0"/>
            </a:br>
            <a:r>
              <a:rPr lang="hr-HR" sz="4400" dirty="0"/>
              <a:t>-</a:t>
            </a:r>
            <a:r>
              <a:rPr lang="hr-HR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Đive romani čhib-</a:t>
            </a:r>
            <a:br>
              <a:rPr lang="hr-HR" sz="44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4400" dirty="0"/>
            </a:br>
            <a:r>
              <a:rPr lang="hr-HR" sz="4400" dirty="0"/>
              <a:t>SVJETSKI DAN ROMSKOG JEZIKA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EFB0EA-FC74-4919-9872-364E5B89B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Luka Šabić 3.A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1BBC74-36B1-43ED-8793-F3EAF975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2" r="14901" b="-1"/>
          <a:stretch/>
        </p:blipFill>
        <p:spPr>
          <a:xfrm>
            <a:off x="6655485" y="643467"/>
            <a:ext cx="48438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78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929E43-6DB5-4D1C-B2DB-70498650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805544"/>
            <a:ext cx="4789715" cy="5366656"/>
          </a:xfrm>
        </p:spPr>
        <p:txBody>
          <a:bodyPr>
            <a:normAutofit lnSpcReduction="10000"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Više od 20 milijuna Roma živi na svijetu.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Hrvatskoj službeno živi 17.000 Roma, a neslužbeno njih 40.000. 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Nemaju svoju domovinu, ali imaju svoj jezik.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svom rječniku nemaju riječ „mržnja”.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Romski jezik ima osam padeža.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Najviše posuđenica ima iz slavenskih jezika te grčkog, perzijskog, armenskog i turskog jezika.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 za sebe nemaju pogrdnu riječ kao što svaki drugi narod za njih ima.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ovaj dan prije 22 godina UNESCO je želeći podsjetiti na obavezu očuvanja vlastitog jezika pa time i identiteta proglasio Međunarodni dan materinskog jezika.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53E9A0-FBBD-443B-9CA2-9EA5E7F0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" r="2" b="628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79569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FD5935-D9CA-47CF-94F8-9F4A8D6F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74363"/>
            <a:ext cx="3071949" cy="291129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ABECEDA ROMSKOG JEZIKA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9D9C90C-70E3-4FB8-A070-3CEEF680F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" b="1207"/>
          <a:stretch/>
        </p:blipFill>
        <p:spPr>
          <a:xfrm>
            <a:off x="5198955" y="539396"/>
            <a:ext cx="5730301" cy="57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81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4B24B9-1AA8-4896-8883-372FD066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2" y="2575033"/>
            <a:ext cx="5027022" cy="4108793"/>
          </a:xfrm>
        </p:spPr>
        <p:txBody>
          <a:bodyPr>
            <a:noAutofit/>
          </a:bodyPr>
          <a:lstStyle/>
          <a:p>
            <a:r>
              <a:rPr lang="hr-HR" sz="1800" dirty="0"/>
              <a:t>Romski jezik- “Romani </a:t>
            </a:r>
            <a:r>
              <a:rPr lang="hr-HR" sz="1800" dirty="0" err="1"/>
              <a:t>čhib</a:t>
            </a:r>
            <a:r>
              <a:rPr lang="hr-HR" sz="1800" dirty="0"/>
              <a:t>”</a:t>
            </a:r>
            <a:r>
              <a:rPr lang="hr-HR" sz="1800" b="1" dirty="0"/>
              <a:t>,</a:t>
            </a:r>
            <a:r>
              <a:rPr lang="hr-HR" sz="1800" dirty="0"/>
              <a:t> jedan je od jezika indoarijske skupine indoeuropskih </a:t>
            </a:r>
            <a:r>
              <a:rPr lang="hr-HR" sz="1800" dirty="0" err="1"/>
              <a:t>jezika.Nastao</a:t>
            </a:r>
            <a:r>
              <a:rPr lang="hr-HR" sz="1800" dirty="0"/>
              <a:t> je iz </a:t>
            </a:r>
            <a:r>
              <a:rPr lang="hr-HR" sz="1800" dirty="0" err="1"/>
              <a:t>Prakrita</a:t>
            </a:r>
            <a:r>
              <a:rPr lang="hr-HR" sz="1800" dirty="0"/>
              <a:t>, srednje faze indijskog jezika, koji vodi porijeklo iz </a:t>
            </a:r>
            <a:r>
              <a:rPr lang="hr-HR" sz="1800" dirty="0" err="1"/>
              <a:t>Sanskrita</a:t>
            </a:r>
            <a:r>
              <a:rPr lang="hr-HR" sz="1800" dirty="0"/>
              <a:t>. </a:t>
            </a:r>
          </a:p>
          <a:p>
            <a:r>
              <a:rPr lang="hr-HR" sz="1800" dirty="0"/>
              <a:t>Sjeverozapadni ogranci ovih jezika su “</a:t>
            </a:r>
            <a:r>
              <a:rPr lang="hr-HR" sz="1800" dirty="0" err="1"/>
              <a:t>hindi</a:t>
            </a:r>
            <a:r>
              <a:rPr lang="hr-HR" sz="1800" dirty="0"/>
              <a:t> jezici” koji su najbliži današnjeg romskog jezika. U proteklih petnaestak vjekova  romske dijaspore,  ovaj jezik se raširio po čitavom svijetu, tako da je vrlo teško naći zemlju u kojoj nema Roma, a time i njihovog jezika. </a:t>
            </a:r>
          </a:p>
          <a:p>
            <a:r>
              <a:rPr lang="hr-HR" sz="1800" dirty="0"/>
              <a:t>Jezici  i narodi  u čijem okruženju žive Romi snažno su utjecali na to da je romski jezik, u velikoj mjeri, </a:t>
            </a:r>
            <a:r>
              <a:rPr lang="hr-HR" sz="1800" dirty="0" err="1"/>
              <a:t>izmjenjen</a:t>
            </a:r>
            <a:r>
              <a:rPr lang="hr-HR" sz="1800" dirty="0"/>
              <a:t> u odnosu na onaj jezik koji je korišten u vrijeme boravka u pradomovini.</a:t>
            </a:r>
          </a:p>
        </p:txBody>
      </p:sp>
      <p:pic>
        <p:nvPicPr>
          <p:cNvPr id="6" name="Slika 5" descr="Slika na kojoj se prikazuje tiskanica, pisalica, pero, olovka&#10;&#10;Opis je automatski generiran">
            <a:extLst>
              <a:ext uri="{FF2B5EF4-FFF2-40B4-BE49-F238E27FC236}">
                <a16:creationId xmlns:a16="http://schemas.microsoft.com/office/drawing/2014/main" id="{553A00AE-EEA0-4346-AFFE-00FD5849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1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30377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6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BCF8F1-DAD5-44FC-B1D4-DC07122C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2" y="2575033"/>
            <a:ext cx="4874622" cy="4054361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Znatne promjene nastale su u stvaranju novih riječi.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 je vrlo teško utvrditi koje su riječi romskog, a koje ne romskog porijekla.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Jezik se raspao na mnoštvo dijalekata i narječja koja su se vremenom među sobom toliko promijenila da se pojedine grupe Roma teško mogu sporazumjeti, tvrde neki istraživači romskog jezika.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Fonetski sustav romskog jezika podrazumijeva 37 fonem.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princip: Piši kao što govoriš – čitaj kao što je napisano.</a:t>
            </a:r>
          </a:p>
          <a:p>
            <a:endParaRPr lang="hr-HR" sz="1700" dirty="0"/>
          </a:p>
        </p:txBody>
      </p:sp>
      <p:pic>
        <p:nvPicPr>
          <p:cNvPr id="10" name="Slika 9" descr="Slika na kojoj se prikazuje tiskanica, pisalica, pero, olovka&#10;&#10;Opis je automatski generiran">
            <a:extLst>
              <a:ext uri="{FF2B5EF4-FFF2-40B4-BE49-F238E27FC236}">
                <a16:creationId xmlns:a16="http://schemas.microsoft.com/office/drawing/2014/main" id="{F392D32A-B772-4BF2-B277-FF0867779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1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33127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C7F4422-3445-4B0E-8FCE-2D8142600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38" b="3302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4A7A7B-BE4C-4F60-9990-58E9A5FEC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663218" cy="2941864"/>
          </a:xfrm>
        </p:spPr>
        <p:txBody>
          <a:bodyPr anchor="ctr">
            <a:normAutofit/>
          </a:bodyPr>
          <a:lstStyle/>
          <a:p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himna Roma. Poznata je i pod (također čestim) imenima kao što su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Dželem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Dželem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Djelem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Skladba je prihvaćena himnom 1971. godine na Svjetskom kongresu Roma u Londonu. 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Napisao ju je i uglazbio romski glazbenik Žarko Jovanović 1949.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Stihove za ovu pjesmu napisao 1949. godine. </a:t>
            </a:r>
          </a:p>
        </p:txBody>
      </p:sp>
    </p:spTree>
    <p:extLst>
      <p:ext uri="{BB962C8B-B14F-4D97-AF65-F5344CB8AC3E}">
        <p14:creationId xmlns:p14="http://schemas.microsoft.com/office/powerpoint/2010/main" val="35274737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7427428-07EE-4B12-BE63-A02FF23F39FE}"/>
              </a:ext>
            </a:extLst>
          </p:cNvPr>
          <p:cNvSpPr txBox="1"/>
          <p:nvPr/>
        </p:nvSpPr>
        <p:spPr>
          <a:xfrm>
            <a:off x="8033985" y="991281"/>
            <a:ext cx="3708400" cy="556736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Putovao sam mnogim cestama i sretao sretne Rome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Putovao sam daleko, 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širom svijeta i sretao sretne Rome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romski ljudi, o romska djeco, o Romi gdje god bili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svojim šatorima, duž sretnih putova.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ja sam jednom imao veliku obitelj,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ju je Crna legija umorila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Pođite sa mnom, Romi svijeta,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tamo gdje su romski putovi otvoreni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 je vrijeme, ustanite, Romi,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uspjet ćemo u našim naporima.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36B3C74-221A-494C-A066-CB5ABB9D911C}"/>
              </a:ext>
            </a:extLst>
          </p:cNvPr>
          <p:cNvSpPr txBox="1"/>
          <p:nvPr/>
        </p:nvSpPr>
        <p:spPr>
          <a:xfrm>
            <a:off x="4721225" y="991281"/>
            <a:ext cx="3025775" cy="556736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lungone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dromensa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Maladilem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bakhtale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Romensa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katar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tsarensa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bahktale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dromensa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Chavale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familiya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Murdadas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e kali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legiya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lumniake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Roma,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putaile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romane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vriama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 akana,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khutasa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Chavale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F0C3F1-7DF0-4FCA-B614-A55D1E0D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ROMSKA HIMNA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251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E7DB096-FFBA-4017-87FE-3B9605754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93" t="23536" r="59258" b="43209"/>
          <a:stretch/>
        </p:blipFill>
        <p:spPr>
          <a:xfrm>
            <a:off x="7580356" y="3815353"/>
            <a:ext cx="3212710" cy="206170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3E1BA2E-1162-4FFA-9E58-1D1FF200F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4" t="20066" r="49029" b="16633"/>
          <a:stretch/>
        </p:blipFill>
        <p:spPr>
          <a:xfrm>
            <a:off x="455854" y="525962"/>
            <a:ext cx="2734323" cy="244887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A2AC08-FFE5-4135-9FD6-F6DB2DCE8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3" t="23430" r="42257" b="22071"/>
          <a:stretch/>
        </p:blipFill>
        <p:spPr>
          <a:xfrm>
            <a:off x="7877940" y="195963"/>
            <a:ext cx="4061156" cy="348927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4E7A4F5-1753-4BA1-8AFE-DB6EB061FC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92" t="24854" r="43568" b="33398"/>
          <a:stretch/>
        </p:blipFill>
        <p:spPr>
          <a:xfrm>
            <a:off x="337698" y="3304833"/>
            <a:ext cx="4101484" cy="286305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A9F94A9-5497-4790-AC49-63DCC1C240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23" t="27961" r="50000" b="25696"/>
          <a:stretch/>
        </p:blipFill>
        <p:spPr>
          <a:xfrm>
            <a:off x="5460661" y="1313200"/>
            <a:ext cx="2825841" cy="268105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9ED9E21-99FF-4F2C-8245-1D030ACDA4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72" t="23818" r="55801" b="33398"/>
          <a:stretch/>
        </p:blipFill>
        <p:spPr>
          <a:xfrm>
            <a:off x="2958140" y="878801"/>
            <a:ext cx="2734324" cy="293407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2A4186AA-8539-4561-A878-0D4C8091AE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573" t="41942" r="47864" b="18964"/>
          <a:stretch/>
        </p:blipFill>
        <p:spPr>
          <a:xfrm>
            <a:off x="3857108" y="3910450"/>
            <a:ext cx="3604334" cy="268105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0A9FF40-EA1C-406A-81F9-E0E8A1A9E12A}"/>
              </a:ext>
            </a:extLst>
          </p:cNvPr>
          <p:cNvSpPr txBox="1"/>
          <p:nvPr/>
        </p:nvSpPr>
        <p:spPr>
          <a:xfrm>
            <a:off x="5404084" y="413636"/>
            <a:ext cx="230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Poznati Romi:</a:t>
            </a:r>
          </a:p>
        </p:txBody>
      </p:sp>
    </p:spTree>
    <p:extLst>
      <p:ext uri="{BB962C8B-B14F-4D97-AF65-F5344CB8AC3E}">
        <p14:creationId xmlns:p14="http://schemas.microsoft.com/office/powerpoint/2010/main" val="338616349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AD45C5-6F41-45E2-AAB4-42A16EC4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dirty="0">
                <a:solidFill>
                  <a:srgbClr val="FFFFFF"/>
                </a:solidFill>
              </a:rPr>
              <a:t>HVALA NA PAŽNJI!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2C256459-433A-45F4-9061-73AFB817B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r="-1" b="-1"/>
          <a:stretch/>
        </p:blipFill>
        <p:spPr>
          <a:xfrm>
            <a:off x="4777316" y="1023309"/>
            <a:ext cx="6780700" cy="48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510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565</Words>
  <Application>Microsoft Office PowerPoint</Application>
  <PresentationFormat>Široki zaslon</PresentationFormat>
  <Paragraphs>32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 -Đive romani čhib-  SVJETSKI DAN ROMSKOG JEZIKA </vt:lpstr>
      <vt:lpstr>PowerPoint prezentacija</vt:lpstr>
      <vt:lpstr>ABECEDA ROMSKOG JEZIKA</vt:lpstr>
      <vt:lpstr>PowerPoint prezentacija</vt:lpstr>
      <vt:lpstr>PowerPoint prezentacija</vt:lpstr>
      <vt:lpstr>PowerPoint prezentacija</vt:lpstr>
      <vt:lpstr>ROMSKA HIMNA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Luka Šabić</dc:creator>
  <cp:lastModifiedBy>Luka</cp:lastModifiedBy>
  <cp:revision>22</cp:revision>
  <dcterms:created xsi:type="dcterms:W3CDTF">2021-11-06T11:19:05Z</dcterms:created>
  <dcterms:modified xsi:type="dcterms:W3CDTF">2021-11-07T23:18:37Z</dcterms:modified>
</cp:coreProperties>
</file>