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9144000" cy="5143500" type="screen16x9"/>
  <p:notesSz cx="6858000" cy="9144000"/>
  <p:embeddedFontLst>
    <p:embeddedFont>
      <p:font typeface="Lora" pitchFamily="2" charset="-18"/>
      <p:regular r:id="rId13"/>
      <p:bold r:id="rId14"/>
      <p:italic r:id="rId15"/>
      <p:boldItalic r:id="rId16"/>
    </p:embeddedFont>
    <p:embeddedFont>
      <p:font typeface="Vidalok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../Downloads/Brosura%20SDRJ%202021%20godine_211106_13231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SVJETSKI DAN ROMSKOG JEZIKA</a:t>
            </a:r>
            <a:br>
              <a:rPr lang="hr-HR" dirty="0"/>
            </a:br>
            <a:r>
              <a:rPr lang="hr-HR" sz="2800" dirty="0"/>
              <a:t>3-6/11/2021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5CAA43-E89F-49FD-8BAA-D17A7BE0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Literatura: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9A45C2-E3FA-4B73-8974-119CD4B55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hlinkClick r:id="rId2" action="ppaction://hlinkfile"/>
              </a:rPr>
              <a:t>..\..\..\Downloads\</a:t>
            </a:r>
            <a:r>
              <a:rPr lang="en-GB" sz="1600" dirty="0" err="1">
                <a:hlinkClick r:id="rId2" action="ppaction://hlinkfile"/>
              </a:rPr>
              <a:t>Brosura</a:t>
            </a:r>
            <a:r>
              <a:rPr lang="en-GB" sz="1600" dirty="0">
                <a:hlinkClick r:id="rId2" action="ppaction://hlinkfile"/>
              </a:rPr>
              <a:t> SDRJ 2021 godine_211106_132312.pdf</a:t>
            </a:r>
            <a:endParaRPr lang="en-GB" sz="16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6D1E1A2-E451-4F03-95F2-4D75E07840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320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 idx="4294967295"/>
          </p:nvPr>
        </p:nvSpPr>
        <p:spPr>
          <a:xfrm>
            <a:off x="855300" y="330453"/>
            <a:ext cx="4125300" cy="74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POVIJEST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4294967295"/>
          </p:nvPr>
        </p:nvSpPr>
        <p:spPr>
          <a:xfrm>
            <a:off x="855300" y="943062"/>
            <a:ext cx="4423200" cy="177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hr-HR" sz="1400" dirty="0"/>
              <a:t> O</a:t>
            </a:r>
            <a:r>
              <a:rPr lang="en-GB" sz="1400" dirty="0" err="1"/>
              <a:t>bilježavanj</a:t>
            </a:r>
            <a:r>
              <a:rPr lang="hr-HR" sz="1400" dirty="0"/>
              <a:t>e</a:t>
            </a:r>
            <a:r>
              <a:rPr lang="en-GB" sz="1400" dirty="0"/>
              <a:t> </a:t>
            </a:r>
            <a:r>
              <a:rPr lang="en-GB" sz="1400" dirty="0" err="1"/>
              <a:t>Svjetskog</a:t>
            </a:r>
            <a:r>
              <a:rPr lang="en-GB" sz="1400" dirty="0"/>
              <a:t> dana </a:t>
            </a:r>
            <a:r>
              <a:rPr lang="en-GB" sz="1400" dirty="0" err="1"/>
              <a:t>romskog</a:t>
            </a:r>
            <a:r>
              <a:rPr lang="en-GB" sz="1400" dirty="0"/>
              <a:t> </a:t>
            </a:r>
            <a:r>
              <a:rPr lang="hr-HR" sz="1400" dirty="0"/>
              <a:t>j</a:t>
            </a:r>
            <a:r>
              <a:rPr lang="en-GB" sz="1400" dirty="0" err="1"/>
              <a:t>ezika</a:t>
            </a:r>
            <a:r>
              <a:rPr lang="hr-HR" sz="1400" dirty="0"/>
              <a:t> - </a:t>
            </a:r>
            <a:r>
              <a:rPr lang="en-GB" sz="1400" dirty="0"/>
              <a:t>Zagreb 2008.  </a:t>
            </a:r>
            <a:r>
              <a:rPr lang="en-GB" sz="1400" dirty="0" err="1"/>
              <a:t>godine</a:t>
            </a:r>
            <a:r>
              <a:rPr lang="en-GB" sz="1400" dirty="0"/>
              <a:t> </a:t>
            </a:r>
            <a:endParaRPr lang="hr-HR" sz="1400" dirty="0"/>
          </a:p>
          <a:p>
            <a:pPr marL="285750" indent="-285750"/>
            <a:r>
              <a:rPr lang="en-GB" sz="1400" dirty="0"/>
              <a:t> </a:t>
            </a:r>
            <a:r>
              <a:rPr lang="hr-HR" sz="1400" dirty="0"/>
              <a:t>J</a:t>
            </a:r>
            <a:r>
              <a:rPr lang="en-GB" sz="1400" dirty="0" err="1"/>
              <a:t>avnosti</a:t>
            </a:r>
            <a:r>
              <a:rPr lang="en-GB" sz="1400" dirty="0"/>
              <a:t> </a:t>
            </a:r>
            <a:r>
              <a:rPr lang="en-GB" sz="1400" dirty="0" err="1"/>
              <a:t>predstavljen</a:t>
            </a:r>
            <a:r>
              <a:rPr lang="en-GB" sz="1400" dirty="0"/>
              <a:t> </a:t>
            </a:r>
            <a:r>
              <a:rPr lang="en-GB" sz="1400" dirty="0" err="1"/>
              <a:t>prvi</a:t>
            </a:r>
            <a:r>
              <a:rPr lang="en-GB" sz="1400" dirty="0"/>
              <a:t> </a:t>
            </a:r>
            <a:r>
              <a:rPr lang="en-GB" sz="1400" dirty="0" err="1"/>
              <a:t>Romsko</a:t>
            </a:r>
            <a:r>
              <a:rPr lang="en-GB" sz="1400" dirty="0"/>
              <a:t>  –  </a:t>
            </a:r>
            <a:r>
              <a:rPr lang="en-GB" sz="1400" dirty="0" err="1"/>
              <a:t>hrvatski</a:t>
            </a:r>
            <a:r>
              <a:rPr lang="en-GB" sz="1400" dirty="0"/>
              <a:t> </a:t>
            </a:r>
            <a:r>
              <a:rPr lang="hr-HR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 </a:t>
            </a:r>
            <a:r>
              <a:rPr lang="en-GB" sz="1400" dirty="0" err="1"/>
              <a:t>hrvatsko</a:t>
            </a:r>
            <a:r>
              <a:rPr lang="en-GB" sz="1400" dirty="0"/>
              <a:t> – </a:t>
            </a:r>
            <a:r>
              <a:rPr lang="en-GB" sz="1400" dirty="0" err="1"/>
              <a:t>romski</a:t>
            </a:r>
            <a:r>
              <a:rPr lang="en-GB" sz="1400" dirty="0"/>
              <a:t> </a:t>
            </a:r>
            <a:r>
              <a:rPr lang="en-GB" sz="1400" dirty="0" err="1"/>
              <a:t>rječnik</a:t>
            </a:r>
            <a:r>
              <a:rPr lang="en-GB" sz="1400" dirty="0"/>
              <a:t> </a:t>
            </a:r>
            <a:r>
              <a:rPr lang="en-GB" sz="1400" dirty="0" err="1"/>
              <a:t>autora</a:t>
            </a:r>
            <a:r>
              <a:rPr lang="en-GB" sz="1400" dirty="0"/>
              <a:t> </a:t>
            </a:r>
            <a:r>
              <a:rPr lang="en-GB" sz="1400" dirty="0" err="1"/>
              <a:t>Veljka</a:t>
            </a:r>
            <a:r>
              <a:rPr lang="en-GB" sz="1400" dirty="0"/>
              <a:t> </a:t>
            </a:r>
            <a:r>
              <a:rPr lang="en-GB" sz="1400" dirty="0" err="1"/>
              <a:t>Kajtazija</a:t>
            </a:r>
            <a:endParaRPr sz="1400"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/>
          <a:srcRect l="16644" r="16644"/>
          <a:stretch/>
        </p:blipFill>
        <p:spPr>
          <a:xfrm>
            <a:off x="5703484" y="1828962"/>
            <a:ext cx="3249600" cy="3249600"/>
          </a:xfrm>
          <a:prstGeom prst="star32">
            <a:avLst>
              <a:gd name="adj" fmla="val 46282"/>
            </a:avLst>
          </a:prstGeom>
          <a:noFill/>
          <a:ln>
            <a:noFill/>
          </a:ln>
          <a:effectLst>
            <a:outerShdw blurRad="1428750" algn="bl" rotWithShape="0">
              <a:srgbClr val="0072FF"/>
            </a:outerShdw>
          </a:effectLst>
        </p:spPr>
      </p:pic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4B6511CB-BB98-4270-B98D-A76CA043E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807" y="2202810"/>
            <a:ext cx="1969693" cy="28757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EE39C-A181-447E-98E3-C34FF64E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598296"/>
            <a:ext cx="5462700" cy="396300"/>
          </a:xfrm>
        </p:spPr>
        <p:txBody>
          <a:bodyPr/>
          <a:lstStyle/>
          <a:p>
            <a:r>
              <a:rPr lang="en-GB" dirty="0" err="1"/>
              <a:t>Povelja</a:t>
            </a:r>
            <a:r>
              <a:rPr lang="en-GB" dirty="0"/>
              <a:t> o </a:t>
            </a:r>
            <a:r>
              <a:rPr lang="en-GB" dirty="0" err="1"/>
              <a:t>romskome</a:t>
            </a:r>
            <a:r>
              <a:rPr lang="en-GB" dirty="0"/>
              <a:t> </a:t>
            </a:r>
            <a:r>
              <a:rPr lang="en-GB" dirty="0" err="1"/>
              <a:t>jeziku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1D26DF-4F49-464D-92D1-E59EFB6A4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975" y="994596"/>
            <a:ext cx="5462700" cy="30339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1400" dirty="0" err="1"/>
              <a:t>Potpisivanje</a:t>
            </a:r>
            <a:r>
              <a:rPr lang="en-GB" sz="1400" dirty="0"/>
              <a:t> </a:t>
            </a:r>
            <a:r>
              <a:rPr lang="en-GB" sz="1400" dirty="0" err="1"/>
              <a:t>povelje</a:t>
            </a:r>
            <a:r>
              <a:rPr lang="en-GB" sz="1400" dirty="0"/>
              <a:t> </a:t>
            </a:r>
            <a:r>
              <a:rPr lang="hr-HR" sz="1400" dirty="0"/>
              <a:t>-</a:t>
            </a:r>
            <a:r>
              <a:rPr lang="en-GB" sz="1400" dirty="0" err="1"/>
              <a:t>organizirali</a:t>
            </a:r>
            <a:r>
              <a:rPr lang="en-GB" sz="1400" dirty="0"/>
              <a:t> Veljko </a:t>
            </a:r>
            <a:r>
              <a:rPr lang="en-GB" sz="1400" dirty="0" err="1"/>
              <a:t>Kajtazi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Udruga</a:t>
            </a:r>
            <a:r>
              <a:rPr lang="en-GB" sz="1400" dirty="0"/>
              <a:t> za </a:t>
            </a:r>
            <a:r>
              <a:rPr lang="en-GB" sz="1400" dirty="0" err="1"/>
              <a:t>promicanje</a:t>
            </a:r>
            <a:r>
              <a:rPr lang="en-GB" sz="1400" dirty="0"/>
              <a:t> </a:t>
            </a:r>
            <a:r>
              <a:rPr lang="en-GB" sz="1400" dirty="0" err="1"/>
              <a:t>obrazovanja</a:t>
            </a:r>
            <a:r>
              <a:rPr lang="en-GB" sz="1400" dirty="0"/>
              <a:t> Roma u </a:t>
            </a:r>
            <a:r>
              <a:rPr lang="en-GB" sz="1400" dirty="0" err="1"/>
              <a:t>Republici</a:t>
            </a:r>
            <a:r>
              <a:rPr lang="en-GB" sz="1400" dirty="0"/>
              <a:t> </a:t>
            </a:r>
            <a:r>
              <a:rPr lang="en-GB" sz="1400" dirty="0" err="1"/>
              <a:t>Hrvatskoj</a:t>
            </a:r>
            <a:r>
              <a:rPr lang="en-GB" sz="1400" dirty="0"/>
              <a:t> "KALI SARA"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7E047F-DE62-49FB-8BCC-EB15A30FD6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1116C114-27E4-41ED-B9BB-DC28E34E2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" t="7509" r="2467" b="6816"/>
          <a:stretch/>
        </p:blipFill>
        <p:spPr>
          <a:xfrm>
            <a:off x="4190317" y="1914600"/>
            <a:ext cx="4625163" cy="2955851"/>
          </a:xfrm>
          <a:prstGeom prst="rect">
            <a:avLst/>
          </a:prstGeom>
          <a:effectLst>
            <a:glow rad="3556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43683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42288F-C01E-439C-A522-08F8F9CD6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352" y="679407"/>
            <a:ext cx="5462700" cy="3033900"/>
          </a:xfrm>
        </p:spPr>
        <p:txBody>
          <a:bodyPr/>
          <a:lstStyle/>
          <a:p>
            <a:r>
              <a:rPr lang="en-GB" sz="1200" dirty="0"/>
              <a:t>Dana 25. </a:t>
            </a:r>
            <a:r>
              <a:rPr lang="en-GB" sz="1200" dirty="0" err="1"/>
              <a:t>svibnja</a:t>
            </a:r>
            <a:r>
              <a:rPr lang="en-GB" sz="1200" dirty="0"/>
              <a:t> 2012. </a:t>
            </a:r>
            <a:r>
              <a:rPr lang="en-GB" sz="1200" dirty="0" err="1"/>
              <a:t>godine</a:t>
            </a:r>
            <a:r>
              <a:rPr lang="en-GB" sz="1200" dirty="0"/>
              <a:t> </a:t>
            </a:r>
            <a:r>
              <a:rPr lang="en-GB" sz="1200" dirty="0" err="1"/>
              <a:t>Hrvatski</a:t>
            </a:r>
            <a:r>
              <a:rPr lang="en-GB" sz="1200" dirty="0"/>
              <a:t> </a:t>
            </a:r>
            <a:r>
              <a:rPr lang="en-GB" sz="1200" dirty="0" err="1"/>
              <a:t>sabor</a:t>
            </a:r>
            <a:r>
              <a:rPr lang="en-GB" sz="1200" dirty="0"/>
              <a:t> je </a:t>
            </a:r>
            <a:r>
              <a:rPr lang="en-GB" sz="1200" dirty="0" err="1"/>
              <a:t>postao</a:t>
            </a:r>
            <a:r>
              <a:rPr lang="en-GB" sz="1200" dirty="0"/>
              <a:t> </a:t>
            </a:r>
            <a:r>
              <a:rPr lang="en-GB" sz="1200" dirty="0" err="1"/>
              <a:t>prvi</a:t>
            </a:r>
            <a:r>
              <a:rPr lang="en-GB" sz="1200" dirty="0"/>
              <a:t> </a:t>
            </a:r>
            <a:r>
              <a:rPr lang="hr-HR" sz="1200" dirty="0"/>
              <a:t> </a:t>
            </a:r>
            <a:r>
              <a:rPr lang="en-GB" sz="1200" dirty="0" err="1"/>
              <a:t>parlament</a:t>
            </a:r>
            <a:r>
              <a:rPr lang="en-GB" sz="1200" dirty="0"/>
              <a:t> u </a:t>
            </a:r>
            <a:r>
              <a:rPr lang="en-GB" sz="1200" dirty="0" err="1"/>
              <a:t>svijetu</a:t>
            </a:r>
            <a:r>
              <a:rPr lang="en-GB" sz="1200" dirty="0"/>
              <a:t> koji je </a:t>
            </a:r>
            <a:r>
              <a:rPr lang="en-GB" sz="1200" dirty="0" err="1"/>
              <a:t>priznao</a:t>
            </a:r>
            <a:r>
              <a:rPr lang="en-GB" sz="1200" dirty="0"/>
              <a:t> </a:t>
            </a:r>
            <a:r>
              <a:rPr lang="en-GB" sz="1200" dirty="0" err="1"/>
              <a:t>Svjetski</a:t>
            </a:r>
            <a:r>
              <a:rPr lang="en-GB" sz="1200" dirty="0"/>
              <a:t>  dan  </a:t>
            </a:r>
            <a:r>
              <a:rPr lang="en-GB" sz="1200" dirty="0" err="1"/>
              <a:t>romskog</a:t>
            </a:r>
            <a:r>
              <a:rPr lang="en-GB" sz="1200" dirty="0"/>
              <a:t>  </a:t>
            </a:r>
            <a:r>
              <a:rPr lang="en-GB" sz="1200" dirty="0" err="1"/>
              <a:t>jezika</a:t>
            </a:r>
            <a:r>
              <a:rPr lang="en-GB" sz="1200" dirty="0"/>
              <a:t>  </a:t>
            </a:r>
            <a:r>
              <a:rPr lang="en-GB" sz="1200" dirty="0" err="1"/>
              <a:t>kao</a:t>
            </a:r>
            <a:r>
              <a:rPr lang="en-GB" sz="1200" dirty="0"/>
              <a:t>  </a:t>
            </a:r>
            <a:r>
              <a:rPr lang="en-GB" sz="1200" dirty="0" err="1"/>
              <a:t>nacionalni</a:t>
            </a:r>
            <a:r>
              <a:rPr lang="en-GB" sz="1200" dirty="0"/>
              <a:t> </a:t>
            </a:r>
            <a:r>
              <a:rPr lang="en-GB" sz="1200" dirty="0" err="1"/>
              <a:t>praznik</a:t>
            </a:r>
            <a:r>
              <a:rPr lang="en-GB" sz="1200" dirty="0"/>
              <a:t> Roma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BF1DC55-CFA3-46CB-BF62-3356A29A1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4" name="Slika 13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2C4125F6-8C2A-4006-A0A1-5579E1B8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93" y="1695460"/>
            <a:ext cx="4936074" cy="25954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2EEDF69E-A7A2-4E53-9E6E-F2C110C8BEAA}"/>
              </a:ext>
            </a:extLst>
          </p:cNvPr>
          <p:cNvSpPr txBox="1"/>
          <p:nvPr/>
        </p:nvSpPr>
        <p:spPr>
          <a:xfrm>
            <a:off x="927533" y="4513916"/>
            <a:ext cx="67843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Svjetski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dan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romskog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jezika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2016. - Hrvatska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akademija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znanosti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i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umjetnosti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</a:p>
          <a:p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Rut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Carek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,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voditeljica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i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glavna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tajnica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Hrvatskog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povjerenstva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za UNESCO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pri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Ministarstvu</a:t>
            </a:r>
            <a:r>
              <a:rPr lang="en-GB" sz="1100" u="sng" dirty="0">
                <a:solidFill>
                  <a:schemeClr val="tx1"/>
                </a:solidFill>
                <a:latin typeface="Lora" pitchFamily="2" charset="-18"/>
              </a:rPr>
              <a:t> </a:t>
            </a:r>
            <a:r>
              <a:rPr lang="en-GB" sz="1100" u="sng" dirty="0" err="1">
                <a:solidFill>
                  <a:schemeClr val="tx1"/>
                </a:solidFill>
                <a:latin typeface="Lora" pitchFamily="2" charset="-18"/>
              </a:rPr>
              <a:t>kulture</a:t>
            </a:r>
            <a:endParaRPr lang="en-GB" sz="1100" u="sng" dirty="0">
              <a:solidFill>
                <a:schemeClr val="tx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393808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C6A739-0392-419F-B8FD-D3606670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ROMANI CHIB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D18FD7-F0A6-4ADB-8802-F20EAFC5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057" y="1464986"/>
            <a:ext cx="5462700" cy="3033900"/>
          </a:xfrm>
        </p:spPr>
        <p:txBody>
          <a:bodyPr/>
          <a:lstStyle/>
          <a:p>
            <a:r>
              <a:rPr lang="en-GB" sz="1400" dirty="0" err="1"/>
              <a:t>Romski</a:t>
            </a:r>
            <a:r>
              <a:rPr lang="en-GB" sz="1400" dirty="0"/>
              <a:t> </a:t>
            </a:r>
            <a:r>
              <a:rPr lang="en-GB" sz="1400" dirty="0" err="1"/>
              <a:t>narod</a:t>
            </a:r>
            <a:r>
              <a:rPr lang="en-GB" sz="1400" dirty="0"/>
              <a:t> u </a:t>
            </a:r>
            <a:r>
              <a:rPr lang="en-GB" sz="1400" dirty="0" err="1"/>
              <a:t>svijetu</a:t>
            </a:r>
            <a:r>
              <a:rPr lang="en-GB" sz="1400" dirty="0"/>
              <a:t> </a:t>
            </a:r>
            <a:r>
              <a:rPr lang="en-GB" sz="1400" dirty="0" err="1"/>
              <a:t>govori</a:t>
            </a:r>
            <a:r>
              <a:rPr lang="en-GB" sz="1400" dirty="0"/>
              <a:t> </a:t>
            </a:r>
            <a:r>
              <a:rPr lang="en-GB" sz="1400" dirty="0" err="1"/>
              <a:t>jezičnim</a:t>
            </a:r>
            <a:r>
              <a:rPr lang="hr-HR" sz="1400" dirty="0"/>
              <a:t> </a:t>
            </a:r>
            <a:r>
              <a:rPr lang="en-GB" sz="1400" dirty="0" err="1"/>
              <a:t>dijasistemom</a:t>
            </a:r>
            <a:r>
              <a:rPr lang="en-GB" sz="1400" dirty="0"/>
              <a:t> </a:t>
            </a:r>
            <a:r>
              <a:rPr lang="en-GB" sz="1400" dirty="0" err="1"/>
              <a:t>kojega</a:t>
            </a:r>
            <a:r>
              <a:rPr lang="en-GB" sz="1400" dirty="0"/>
              <a:t> </a:t>
            </a:r>
            <a:r>
              <a:rPr lang="en-GB" sz="1400" dirty="0" err="1"/>
              <a:t>čini</a:t>
            </a:r>
            <a:r>
              <a:rPr lang="en-GB" sz="1400" dirty="0"/>
              <a:t> 60-ak </a:t>
            </a:r>
            <a:r>
              <a:rPr lang="en-GB" sz="1400" dirty="0" err="1"/>
              <a:t>dijalekata</a:t>
            </a:r>
            <a:r>
              <a:rPr lang="en-GB" sz="1400" dirty="0"/>
              <a:t>, </a:t>
            </a:r>
            <a:r>
              <a:rPr lang="en-GB" sz="1400" dirty="0" err="1"/>
              <a:t>nerijetko</a:t>
            </a:r>
            <a:r>
              <a:rPr lang="en-GB" sz="1400" dirty="0"/>
              <a:t> </a:t>
            </a:r>
            <a:r>
              <a:rPr lang="en-GB" sz="1400" dirty="0" err="1"/>
              <a:t>potpuno</a:t>
            </a:r>
            <a:r>
              <a:rPr lang="en-GB" sz="1400" dirty="0"/>
              <a:t> </a:t>
            </a:r>
            <a:r>
              <a:rPr lang="en-GB" sz="1400" dirty="0" err="1"/>
              <a:t>različitih</a:t>
            </a:r>
            <a:endParaRPr lang="hr-HR" sz="1400" dirty="0"/>
          </a:p>
          <a:p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hr-HR" sz="1400" dirty="0">
                <a:latin typeface="Lora" pitchFamily="2" charset="-18"/>
              </a:rPr>
              <a:t>R</a:t>
            </a:r>
            <a:r>
              <a:rPr lang="en-GB" sz="1400" dirty="0" err="1">
                <a:effectLst/>
                <a:latin typeface="Lora" pitchFamily="2" charset="-18"/>
              </a:rPr>
              <a:t>omani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chib</a:t>
            </a:r>
            <a:r>
              <a:rPr lang="en-GB" sz="1400" dirty="0">
                <a:effectLst/>
                <a:latin typeface="Lora" pitchFamily="2" charset="-18"/>
              </a:rPr>
              <a:t> (</a:t>
            </a:r>
            <a:r>
              <a:rPr lang="en-GB" sz="1400" dirty="0" err="1">
                <a:effectLst/>
                <a:latin typeface="Lora" pitchFamily="2" charset="-18"/>
              </a:rPr>
              <a:t>romani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ćib</a:t>
            </a:r>
            <a:r>
              <a:rPr lang="en-GB" sz="1400" dirty="0">
                <a:effectLst/>
                <a:latin typeface="Lora" pitchFamily="2" charset="-18"/>
              </a:rPr>
              <a:t>)</a:t>
            </a:r>
            <a:r>
              <a:rPr lang="hr-HR" sz="1400" dirty="0">
                <a:effectLst/>
                <a:latin typeface="Lora" pitchFamily="2" charset="-18"/>
              </a:rPr>
              <a:t>-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službeni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romski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</a:t>
            </a:r>
            <a:r>
              <a:rPr lang="en-GB" sz="1400" dirty="0">
                <a:effectLst/>
                <a:latin typeface="Lora" pitchFamily="2" charset="-18"/>
              </a:rPr>
              <a:t> u </a:t>
            </a:r>
            <a:r>
              <a:rPr lang="en-GB" sz="1400" dirty="0" err="1">
                <a:effectLst/>
                <a:latin typeface="Lora" pitchFamily="2" charset="-18"/>
              </a:rPr>
              <a:t>svijetu</a:t>
            </a:r>
            <a:r>
              <a:rPr lang="en-GB" sz="1100" dirty="0">
                <a:effectLst/>
                <a:latin typeface="Arial" panose="020B0604020202020204" pitchFamily="34" charset="0"/>
              </a:rPr>
              <a:t>.</a:t>
            </a:r>
            <a:endParaRPr lang="hr-HR" sz="1100" dirty="0">
              <a:effectLst/>
              <a:latin typeface="Arial" panose="020B0604020202020204" pitchFamily="34" charset="0"/>
            </a:endParaRPr>
          </a:p>
          <a:p>
            <a:r>
              <a:rPr lang="en-GB" sz="1400" dirty="0" err="1">
                <a:effectLst/>
                <a:latin typeface="Lora" pitchFamily="2" charset="-18"/>
              </a:rPr>
              <a:t>Zbog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činjenice</a:t>
            </a:r>
            <a:r>
              <a:rPr lang="en-GB" sz="1400" dirty="0">
                <a:effectLst/>
                <a:latin typeface="Lora" pitchFamily="2" charset="-18"/>
              </a:rPr>
              <a:t> da je </a:t>
            </a:r>
            <a:r>
              <a:rPr lang="en-GB" sz="1400" dirty="0" err="1">
                <a:effectLst/>
                <a:latin typeface="Lora" pitchFamily="2" charset="-18"/>
              </a:rPr>
              <a:t>romski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nestandardiziran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da </a:t>
            </a:r>
            <a:r>
              <a:rPr lang="en-GB" sz="1400" dirty="0" err="1">
                <a:effectLst/>
                <a:latin typeface="Lora" pitchFamily="2" charset="-18"/>
              </a:rPr>
              <a:t>njegova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dijalektalna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razmrvljenost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onemogućava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višu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razinu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>
                <a:effectLst/>
                <a:latin typeface="Lora" pitchFamily="2" charset="-18"/>
              </a:rPr>
              <a:t>socio-</a:t>
            </a:r>
            <a:r>
              <a:rPr lang="en-GB" sz="1400" dirty="0" err="1">
                <a:effectLst/>
                <a:latin typeface="Lora" pitchFamily="2" charset="-18"/>
              </a:rPr>
              <a:t>lingvističke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integracije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povezanosti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romskih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zajednica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može</a:t>
            </a:r>
            <a:r>
              <a:rPr lang="en-GB" sz="1400" dirty="0">
                <a:effectLst/>
                <a:latin typeface="Lora" pitchFamily="2" charset="-18"/>
              </a:rPr>
              <a:t> se </a:t>
            </a:r>
            <a:r>
              <a:rPr lang="en-GB" sz="1400" dirty="0" err="1">
                <a:effectLst/>
                <a:latin typeface="Lora" pitchFamily="2" charset="-18"/>
              </a:rPr>
              <a:t>govoriti</a:t>
            </a:r>
            <a:r>
              <a:rPr lang="en-GB" sz="1400" dirty="0">
                <a:effectLst/>
                <a:latin typeface="Lora" pitchFamily="2" charset="-18"/>
              </a:rPr>
              <a:t> o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ugroženosti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romskoga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</a:t>
            </a:r>
            <a:r>
              <a:rPr lang="hr-HR" sz="1400" dirty="0">
                <a:latin typeface="Lora" pitchFamily="2" charset="-18"/>
              </a:rPr>
              <a:t>a</a:t>
            </a:r>
            <a:endParaRPr lang="en-GB" sz="1800" dirty="0">
              <a:latin typeface="Lora" pitchFamily="2" charset="-18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E28A5E7-8340-42C8-8746-3819AD0C59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E2CB71B-DE32-4DAF-BB97-DFB1CF89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227" y="1912709"/>
            <a:ext cx="2859857" cy="299582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3F70C3F-A8EC-468F-8E29-FBBA0E1A511D}"/>
              </a:ext>
            </a:extLst>
          </p:cNvPr>
          <p:cNvSpPr txBox="1"/>
          <p:nvPr/>
        </p:nvSpPr>
        <p:spPr>
          <a:xfrm>
            <a:off x="4457816" y="4644597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Lora" pitchFamily="2" charset="-18"/>
              </a:rPr>
              <a:t>Romska abeceda</a:t>
            </a:r>
            <a:endParaRPr lang="en-GB" dirty="0">
              <a:solidFill>
                <a:schemeClr val="tx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360129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E881F3-8C03-493B-8061-D672D002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37" y="506391"/>
            <a:ext cx="5462700" cy="396300"/>
          </a:xfrm>
        </p:spPr>
        <p:txBody>
          <a:bodyPr/>
          <a:lstStyle/>
          <a:p>
            <a:r>
              <a:rPr lang="en-GB" sz="2400" dirty="0">
                <a:effectLst/>
                <a:latin typeface="Lora" pitchFamily="2" charset="-18"/>
              </a:rPr>
              <a:t>NAGRADE „FERENC SZTOJKA“ I </a:t>
            </a:r>
            <a:br>
              <a:rPr lang="en-GB" sz="2400" dirty="0">
                <a:latin typeface="Lora" pitchFamily="2" charset="-18"/>
              </a:rPr>
            </a:br>
            <a:r>
              <a:rPr lang="en-GB" sz="2400" dirty="0">
                <a:effectLst/>
                <a:latin typeface="Lora" pitchFamily="2" charset="-18"/>
              </a:rPr>
              <a:t>„ŠAIP JUSUF“</a:t>
            </a:r>
            <a:endParaRPr lang="en-GB" sz="2400" dirty="0">
              <a:latin typeface="Lora" pitchFamily="2" charset="-18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81B542-1D0C-4251-B61B-35AAE957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8" y="1329814"/>
            <a:ext cx="5681288" cy="3398805"/>
          </a:xfrm>
        </p:spPr>
        <p:txBody>
          <a:bodyPr/>
          <a:lstStyle/>
          <a:p>
            <a:r>
              <a:rPr lang="en-GB" sz="1400" dirty="0">
                <a:effectLst/>
                <a:latin typeface="Lora" pitchFamily="2" charset="-18"/>
              </a:rPr>
              <a:t>Ferenc </a:t>
            </a:r>
            <a:r>
              <a:rPr lang="en-GB" sz="1400" dirty="0" err="1">
                <a:effectLst/>
                <a:latin typeface="Lora" pitchFamily="2" charset="-18"/>
              </a:rPr>
              <a:t>Sztojka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hr-HR" sz="1400" dirty="0">
                <a:effectLst/>
                <a:latin typeface="Lora" pitchFamily="2" charset="-18"/>
              </a:rPr>
              <a:t>- </a:t>
            </a:r>
            <a:r>
              <a:rPr lang="en-GB" sz="1400" dirty="0" err="1">
                <a:effectLst/>
                <a:latin typeface="Lora" pitchFamily="2" charset="-18"/>
              </a:rPr>
              <a:t>rodio</a:t>
            </a:r>
            <a:r>
              <a:rPr lang="en-GB" sz="1400" dirty="0">
                <a:effectLst/>
                <a:latin typeface="Lora" pitchFamily="2" charset="-18"/>
              </a:rPr>
              <a:t> se </a:t>
            </a:r>
            <a:r>
              <a:rPr lang="en-GB" sz="1400" dirty="0" err="1">
                <a:effectLst/>
                <a:latin typeface="Lora" pitchFamily="2" charset="-18"/>
              </a:rPr>
              <a:t>sredinom</a:t>
            </a:r>
            <a:r>
              <a:rPr lang="en-GB" sz="1400" dirty="0">
                <a:effectLst/>
                <a:latin typeface="Lora" pitchFamily="2" charset="-18"/>
              </a:rPr>
              <a:t> 19. </a:t>
            </a:r>
            <a:r>
              <a:rPr lang="en-GB" sz="1400" dirty="0" err="1">
                <a:effectLst/>
                <a:latin typeface="Lora" pitchFamily="2" charset="-18"/>
              </a:rPr>
              <a:t>stoljeća</a:t>
            </a:r>
            <a:r>
              <a:rPr lang="en-GB" sz="1400" dirty="0">
                <a:effectLst/>
                <a:latin typeface="Lora" pitchFamily="2" charset="-18"/>
              </a:rPr>
              <a:t> u </a:t>
            </a:r>
            <a:r>
              <a:rPr lang="en-GB" sz="1400" dirty="0" err="1">
                <a:effectLst/>
                <a:latin typeface="Lora" pitchFamily="2" charset="-18"/>
              </a:rPr>
              <a:t>Budimpešti</a:t>
            </a:r>
            <a:endParaRPr lang="hr-HR" sz="1400" dirty="0">
              <a:latin typeface="Lora" pitchFamily="2" charset="-18"/>
            </a:endParaRPr>
          </a:p>
          <a:p>
            <a:r>
              <a:rPr lang="hr-HR" sz="1400" dirty="0">
                <a:effectLst/>
                <a:latin typeface="Lora" pitchFamily="2" charset="-18"/>
              </a:rPr>
              <a:t>N</a:t>
            </a:r>
            <a:r>
              <a:rPr lang="en-GB" sz="1400" dirty="0" err="1">
                <a:effectLst/>
                <a:latin typeface="Lora" pitchFamily="2" charset="-18"/>
              </a:rPr>
              <a:t>apisao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objavio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prvi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cjeloviti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rječnik</a:t>
            </a:r>
            <a:r>
              <a:rPr lang="en-GB" sz="1400" dirty="0">
                <a:effectLst/>
                <a:latin typeface="Lora" pitchFamily="2" charset="-18"/>
              </a:rPr>
              <a:t> s 13 000 </a:t>
            </a:r>
            <a:r>
              <a:rPr lang="en-GB" sz="1400" dirty="0" err="1">
                <a:effectLst/>
                <a:latin typeface="Lora" pitchFamily="2" charset="-18"/>
              </a:rPr>
              <a:t>romskih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riječi</a:t>
            </a:r>
            <a:r>
              <a:rPr lang="en-GB" sz="1400" dirty="0">
                <a:effectLst/>
                <a:latin typeface="Lora" pitchFamily="2" charset="-18"/>
              </a:rPr>
              <a:t>, </a:t>
            </a:r>
            <a:r>
              <a:rPr lang="en-GB" sz="1400" dirty="0" err="1">
                <a:effectLst/>
                <a:latin typeface="Lora" pitchFamily="2" charset="-18"/>
              </a:rPr>
              <a:t>te</a:t>
            </a:r>
            <a:r>
              <a:rPr lang="en-GB" sz="1400" dirty="0">
                <a:effectLst/>
                <a:latin typeface="Lora" pitchFamily="2" charset="-18"/>
              </a:rPr>
              <a:t> je </a:t>
            </a:r>
            <a:r>
              <a:rPr lang="en-GB" sz="1400" dirty="0" err="1">
                <a:effectLst/>
                <a:latin typeface="Lora" pitchFamily="2" charset="-18"/>
              </a:rPr>
              <a:t>pokrenuo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proces</a:t>
            </a:r>
            <a:r>
              <a:rPr lang="en-GB" sz="1400" dirty="0">
                <a:effectLst/>
                <a:latin typeface="Lora" pitchFamily="2" charset="-18"/>
              </a:rPr>
              <a:t> koji </a:t>
            </a:r>
            <a:r>
              <a:rPr lang="en-GB" sz="1400" dirty="0" err="1">
                <a:effectLst/>
                <a:latin typeface="Lora" pitchFamily="2" charset="-18"/>
              </a:rPr>
              <a:t>danas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nazivamo</a:t>
            </a:r>
            <a:r>
              <a:rPr lang="hr-HR" sz="1400" dirty="0">
                <a:latin typeface="Lora" pitchFamily="2" charset="-18"/>
              </a:rPr>
              <a:t> </a:t>
            </a:r>
            <a:r>
              <a:rPr lang="en-GB" sz="1400" dirty="0">
                <a:effectLst/>
                <a:latin typeface="Lora" pitchFamily="2" charset="-18"/>
              </a:rPr>
              <a:t>“</a:t>
            </a:r>
            <a:r>
              <a:rPr lang="en-GB" sz="1400" dirty="0" err="1">
                <a:effectLst/>
                <a:latin typeface="Lora" pitchFamily="2" charset="-18"/>
              </a:rPr>
              <a:t>standardizacijom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romskog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jezika</a:t>
            </a:r>
            <a:r>
              <a:rPr lang="hr-HR" sz="1400" dirty="0">
                <a:effectLst/>
                <a:latin typeface="Lora" pitchFamily="2" charset="-18"/>
              </a:rPr>
              <a:t>”</a:t>
            </a:r>
          </a:p>
          <a:p>
            <a:r>
              <a:rPr lang="nl-NL" sz="1400" dirty="0">
                <a:effectLst/>
                <a:latin typeface="Lora" pitchFamily="2" charset="-18"/>
              </a:rPr>
              <a:t>Šaip Jusuf </a:t>
            </a:r>
            <a:r>
              <a:rPr lang="hr-HR" sz="1400" dirty="0">
                <a:effectLst/>
                <a:latin typeface="Lora" pitchFamily="2" charset="-18"/>
              </a:rPr>
              <a:t>-</a:t>
            </a:r>
            <a:r>
              <a:rPr lang="nl-NL" sz="1400" dirty="0">
                <a:effectLst/>
                <a:latin typeface="Lora" pitchFamily="2" charset="-18"/>
              </a:rPr>
              <a:t>rođen je 1933. godine</a:t>
            </a:r>
            <a:endParaRPr lang="hr-HR" sz="1400" dirty="0">
              <a:effectLst/>
              <a:latin typeface="Lora" pitchFamily="2" charset="-18"/>
            </a:endParaRPr>
          </a:p>
          <a:p>
            <a:r>
              <a:rPr lang="en-GB" sz="1400" dirty="0">
                <a:effectLst/>
                <a:latin typeface="Lora" pitchFamily="2" charset="-18"/>
              </a:rPr>
              <a:t>Bio je </a:t>
            </a:r>
            <a:r>
              <a:rPr lang="en-GB" sz="1400" dirty="0" err="1">
                <a:effectLst/>
                <a:latin typeface="Lora" pitchFamily="2" charset="-18"/>
              </a:rPr>
              <a:t>jedan</a:t>
            </a:r>
            <a:r>
              <a:rPr lang="en-GB" sz="1400" dirty="0">
                <a:effectLst/>
                <a:latin typeface="Lora" pitchFamily="2" charset="-18"/>
              </a:rPr>
              <a:t> od </a:t>
            </a:r>
            <a:r>
              <a:rPr lang="en-GB" sz="1400" dirty="0" err="1">
                <a:effectLst/>
                <a:latin typeface="Lora" pitchFamily="2" charset="-18"/>
              </a:rPr>
              <a:t>organizatora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prvog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Svjetskog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kongresa</a:t>
            </a:r>
            <a:r>
              <a:rPr lang="en-GB" sz="1400" dirty="0">
                <a:effectLst/>
                <a:latin typeface="Lora" pitchFamily="2" charset="-18"/>
              </a:rPr>
              <a:t> Roma koji se 1971. </a:t>
            </a:r>
            <a:r>
              <a:rPr lang="en-GB" sz="1400" dirty="0" err="1">
                <a:effectLst/>
                <a:latin typeface="Lora" pitchFamily="2" charset="-18"/>
              </a:rPr>
              <a:t>godine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održao</a:t>
            </a:r>
            <a:r>
              <a:rPr lang="en-GB" sz="1400" dirty="0">
                <a:effectLst/>
                <a:latin typeface="Lora" pitchFamily="2" charset="-18"/>
              </a:rPr>
              <a:t> u </a:t>
            </a:r>
            <a:r>
              <a:rPr lang="en-GB" sz="1400" dirty="0" err="1">
                <a:effectLst/>
                <a:latin typeface="Lora" pitchFamily="2" charset="-18"/>
              </a:rPr>
              <a:t>Londonu</a:t>
            </a:r>
            <a:endParaRPr lang="hr-HR" sz="1400" dirty="0">
              <a:effectLst/>
              <a:latin typeface="Lora" pitchFamily="2" charset="-18"/>
            </a:endParaRPr>
          </a:p>
          <a:p>
            <a:r>
              <a:rPr lang="en-GB" sz="1400" dirty="0" err="1">
                <a:effectLst/>
                <a:latin typeface="Lora" pitchFamily="2" charset="-18"/>
              </a:rPr>
              <a:t>Nagrade</a:t>
            </a:r>
            <a:r>
              <a:rPr lang="en-GB" sz="1400" dirty="0">
                <a:effectLst/>
                <a:latin typeface="Lora" pitchFamily="2" charset="-18"/>
              </a:rPr>
              <a:t> za </a:t>
            </a:r>
            <a:r>
              <a:rPr lang="en-GB" sz="1400" dirty="0" err="1">
                <a:effectLst/>
                <a:latin typeface="Lora" pitchFamily="2" charset="-18"/>
              </a:rPr>
              <a:t>životno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djelo</a:t>
            </a:r>
            <a:r>
              <a:rPr lang="en-GB" sz="1400" dirty="0">
                <a:effectLst/>
                <a:latin typeface="Lora" pitchFamily="2" charset="-18"/>
              </a:rPr>
              <a:t> „Ferenc </a:t>
            </a:r>
            <a:r>
              <a:rPr lang="en-GB" sz="1400" dirty="0" err="1">
                <a:effectLst/>
                <a:latin typeface="Lora" pitchFamily="2" charset="-18"/>
              </a:rPr>
              <a:t>Sztojka</a:t>
            </a:r>
            <a:r>
              <a:rPr lang="en-GB" sz="1400" dirty="0">
                <a:effectLst/>
                <a:latin typeface="Lora" pitchFamily="2" charset="-18"/>
              </a:rPr>
              <a:t>“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„</a:t>
            </a:r>
            <a:r>
              <a:rPr lang="en-GB" sz="1400" dirty="0" err="1">
                <a:effectLst/>
                <a:latin typeface="Lora" pitchFamily="2" charset="-18"/>
              </a:rPr>
              <a:t>Šaip</a:t>
            </a:r>
            <a:r>
              <a:rPr lang="en-GB" sz="1400" dirty="0">
                <a:effectLst/>
                <a:latin typeface="Lora" pitchFamily="2" charset="-18"/>
              </a:rPr>
              <a:t> Jusuf“ </a:t>
            </a:r>
            <a:r>
              <a:rPr lang="en-GB" sz="1400" dirty="0" err="1">
                <a:effectLst/>
                <a:latin typeface="Lora" pitchFamily="2" charset="-18"/>
              </a:rPr>
              <a:t>dodjeljuju</a:t>
            </a:r>
            <a:r>
              <a:rPr lang="en-GB" sz="1400" dirty="0">
                <a:effectLst/>
                <a:latin typeface="Lora" pitchFamily="2" charset="-18"/>
              </a:rPr>
              <a:t> se </a:t>
            </a:r>
            <a:r>
              <a:rPr lang="en-GB" sz="1400" dirty="0" err="1">
                <a:effectLst/>
                <a:latin typeface="Lora" pitchFamily="2" charset="-18"/>
              </a:rPr>
              <a:t>istaknutim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pojedincima</a:t>
            </a:r>
            <a:r>
              <a:rPr lang="en-GB" sz="1400" dirty="0">
                <a:effectLst/>
                <a:latin typeface="Lora" pitchFamily="2" charset="-18"/>
              </a:rPr>
              <a:t> za rad </a:t>
            </a:r>
            <a:r>
              <a:rPr lang="en-GB" sz="1400" dirty="0" err="1">
                <a:effectLst/>
                <a:latin typeface="Lora" pitchFamily="2" charset="-18"/>
              </a:rPr>
              <a:t>na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očuvanju</a:t>
            </a:r>
            <a:r>
              <a:rPr lang="en-GB" sz="1400" dirty="0">
                <a:effectLst/>
                <a:latin typeface="Lora" pitchFamily="2" charset="-18"/>
              </a:rPr>
              <a:t>, </a:t>
            </a:r>
            <a:r>
              <a:rPr lang="en-GB" sz="1400" dirty="0" err="1">
                <a:effectLst/>
                <a:latin typeface="Lora" pitchFamily="2" charset="-18"/>
              </a:rPr>
              <a:t>pozicioniranju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popularizaciji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romskog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jezika</a:t>
            </a:r>
            <a:endParaRPr lang="en-GB" sz="1800" dirty="0">
              <a:latin typeface="Lora" pitchFamily="2" charset="-18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4330C1-D089-425D-83DA-B6468514D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Slika 5" descr="Slika na kojoj se prikazuje tekst, pod&#10;&#10;Opis je automatski generiran">
            <a:extLst>
              <a:ext uri="{FF2B5EF4-FFF2-40B4-BE49-F238E27FC236}">
                <a16:creationId xmlns:a16="http://schemas.microsoft.com/office/drawing/2014/main" id="{C4ACA848-B1D2-4545-B833-437B31E1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17" y="902691"/>
            <a:ext cx="2869446" cy="3825928"/>
          </a:xfrm>
          <a:prstGeom prst="rect">
            <a:avLst/>
          </a:prstGeom>
          <a:effectLst>
            <a:glow rad="5334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966826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596B6-314C-41CD-BC4A-888DB235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51" y="887856"/>
            <a:ext cx="6406737" cy="396300"/>
          </a:xfrm>
        </p:spPr>
        <p:txBody>
          <a:bodyPr/>
          <a:lstStyle/>
          <a:p>
            <a:r>
              <a:rPr lang="pl-PL" sz="2400" dirty="0">
                <a:effectLst/>
                <a:latin typeface="Lora" pitchFamily="2" charset="-18"/>
              </a:rPr>
              <a:t>NEDŽMEDIN NEZIRI – DOBITNIK NAGRADE </a:t>
            </a:r>
            <a:br>
              <a:rPr lang="pl-PL" sz="2400" dirty="0">
                <a:latin typeface="Lora" pitchFamily="2" charset="-18"/>
              </a:rPr>
            </a:br>
            <a:r>
              <a:rPr lang="pl-PL" sz="2400" dirty="0">
                <a:effectLst/>
                <a:latin typeface="Lora" pitchFamily="2" charset="-18"/>
              </a:rPr>
              <a:t>„FERENC SZTOJKA“ ZA 2021. GODINU</a:t>
            </a:r>
            <a:endParaRPr lang="en-GB" sz="2400" dirty="0">
              <a:latin typeface="Lora" pitchFamily="2" charset="-18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5EC319E-CD4E-49F4-A4E0-ABBDE19B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092" y="1555967"/>
            <a:ext cx="5462700" cy="3033900"/>
          </a:xfrm>
        </p:spPr>
        <p:txBody>
          <a:bodyPr/>
          <a:lstStyle/>
          <a:p>
            <a:r>
              <a:rPr lang="en-GB" sz="1400" dirty="0" err="1">
                <a:effectLst/>
                <a:latin typeface="Lora" pitchFamily="2" charset="-18"/>
              </a:rPr>
              <a:t>Nedžmedin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Neziri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hr-HR" sz="1400" dirty="0">
                <a:effectLst/>
                <a:latin typeface="Lora" pitchFamily="2" charset="-18"/>
              </a:rPr>
              <a:t>- 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rođen</a:t>
            </a:r>
            <a:r>
              <a:rPr lang="en-GB" sz="1400" dirty="0">
                <a:effectLst/>
                <a:latin typeface="Lora" pitchFamily="2" charset="-18"/>
              </a:rPr>
              <a:t> je u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Kosovskoj</a:t>
            </a:r>
            <a:r>
              <a:rPr lang="en-GB" sz="1400" dirty="0">
                <a:effectLst/>
                <a:latin typeface="Lora" pitchFamily="2" charset="-18"/>
              </a:rPr>
              <a:t> Mitrovic</a:t>
            </a:r>
            <a:r>
              <a:rPr lang="hr-HR" sz="1400" dirty="0">
                <a:latin typeface="Lora" pitchFamily="2" charset="-18"/>
              </a:rPr>
              <a:t>i</a:t>
            </a:r>
          </a:p>
          <a:p>
            <a:r>
              <a:rPr lang="hr-HR" sz="1400" dirty="0">
                <a:latin typeface="Lora" pitchFamily="2" charset="-18"/>
              </a:rPr>
              <a:t>D</a:t>
            </a:r>
            <a:r>
              <a:rPr lang="en-GB" sz="1400" dirty="0" err="1">
                <a:effectLst/>
                <a:latin typeface="Lora" pitchFamily="2" charset="-18"/>
              </a:rPr>
              <a:t>iplomirao</a:t>
            </a:r>
            <a:r>
              <a:rPr lang="en-GB" sz="1400" dirty="0">
                <a:effectLst/>
                <a:latin typeface="Lora" pitchFamily="2" charset="-18"/>
              </a:rPr>
              <a:t> je </a:t>
            </a:r>
            <a:r>
              <a:rPr lang="en-GB" sz="1400" dirty="0" err="1">
                <a:effectLst/>
                <a:latin typeface="Lora" pitchFamily="2" charset="-18"/>
              </a:rPr>
              <a:t>romski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civilizaciju</a:t>
            </a:r>
            <a:endParaRPr lang="hr-HR" sz="1400" dirty="0">
              <a:effectLst/>
              <a:latin typeface="Lora" pitchFamily="2" charset="-18"/>
            </a:endParaRPr>
          </a:p>
          <a:p>
            <a:r>
              <a:rPr lang="hr-HR" sz="1400" dirty="0">
                <a:latin typeface="Lora" pitchFamily="2" charset="-18"/>
              </a:rPr>
              <a:t>O</a:t>
            </a:r>
            <a:r>
              <a:rPr lang="en-GB" sz="1400" dirty="0" err="1">
                <a:effectLst/>
                <a:latin typeface="Lora" pitchFamily="2" charset="-18"/>
              </a:rPr>
              <a:t>snovao</a:t>
            </a:r>
            <a:r>
              <a:rPr lang="en-GB" sz="1400" dirty="0">
                <a:effectLst/>
                <a:latin typeface="Lora" pitchFamily="2" charset="-18"/>
              </a:rPr>
              <a:t> je tri </a:t>
            </a:r>
            <a:r>
              <a:rPr lang="en-GB" sz="1400" dirty="0" err="1">
                <a:effectLst/>
                <a:latin typeface="Lora" pitchFamily="2" charset="-18"/>
              </a:rPr>
              <a:t>udruge</a:t>
            </a:r>
            <a:r>
              <a:rPr lang="en-GB" sz="1400" dirty="0">
                <a:effectLst/>
                <a:latin typeface="Lora" pitchFamily="2" charset="-18"/>
              </a:rPr>
              <a:t> u </a:t>
            </a:r>
            <a:r>
              <a:rPr lang="en-GB" sz="1400" dirty="0" err="1">
                <a:effectLst/>
                <a:latin typeface="Lora" pitchFamily="2" charset="-18"/>
              </a:rPr>
              <a:t>Francuskoj</a:t>
            </a:r>
            <a:r>
              <a:rPr lang="en-GB" sz="1400" dirty="0">
                <a:effectLst/>
                <a:latin typeface="Lora" pitchFamily="2" charset="-18"/>
              </a:rPr>
              <a:t>, a 2003. </a:t>
            </a:r>
            <a:r>
              <a:rPr lang="en-GB" sz="1400" dirty="0" err="1">
                <a:effectLst/>
                <a:latin typeface="Lora" pitchFamily="2" charset="-18"/>
              </a:rPr>
              <a:t>godine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>
                <a:effectLst/>
                <a:latin typeface="Lora" pitchFamily="2" charset="-18"/>
              </a:rPr>
              <a:t>URYD - </a:t>
            </a:r>
            <a:r>
              <a:rPr lang="en-GB" sz="1400" dirty="0" err="1">
                <a:effectLst/>
                <a:latin typeface="Lora" pitchFamily="2" charset="-18"/>
              </a:rPr>
              <a:t>Unija</a:t>
            </a:r>
            <a:r>
              <a:rPr lang="en-GB" sz="1400" dirty="0">
                <a:effectLst/>
                <a:latin typeface="Lora" pitchFamily="2" charset="-18"/>
              </a:rPr>
              <a:t> e </a:t>
            </a:r>
            <a:r>
              <a:rPr lang="en-GB" sz="1400" dirty="0" err="1">
                <a:effectLst/>
                <a:latin typeface="Lora" pitchFamily="2" charset="-18"/>
              </a:rPr>
              <a:t>Rromenđi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ane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Dijaspora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andar</a:t>
            </a:r>
            <a:r>
              <a:rPr lang="en-GB" sz="1400" dirty="0">
                <a:effectLst/>
                <a:latin typeface="Lora" pitchFamily="2" charset="-18"/>
              </a:rPr>
              <a:t> e ex </a:t>
            </a:r>
            <a:r>
              <a:rPr lang="en-GB" sz="1400" dirty="0" err="1">
                <a:effectLst/>
                <a:latin typeface="Lora" pitchFamily="2" charset="-18"/>
              </a:rPr>
              <a:t>Jugoslavija</a:t>
            </a:r>
            <a:r>
              <a:rPr lang="en-GB" sz="1400" dirty="0">
                <a:effectLst/>
                <a:latin typeface="Lora" pitchFamily="2" charset="-18"/>
              </a:rPr>
              <a:t> (</a:t>
            </a:r>
            <a:r>
              <a:rPr lang="en-GB" sz="1400" dirty="0" err="1">
                <a:effectLst/>
                <a:latin typeface="Lora" pitchFamily="2" charset="-18"/>
              </a:rPr>
              <a:t>Udrugu</a:t>
            </a:r>
            <a:r>
              <a:rPr lang="en-GB" sz="1400" dirty="0">
                <a:effectLst/>
                <a:latin typeface="Lora" pitchFamily="2" charset="-18"/>
              </a:rPr>
              <a:t> Roma u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dijaspori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iz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bivše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Jugoslavije</a:t>
            </a:r>
            <a:r>
              <a:rPr lang="en-GB" sz="1400" dirty="0">
                <a:effectLst/>
                <a:latin typeface="Lora" pitchFamily="2" charset="-18"/>
              </a:rPr>
              <a:t>).</a:t>
            </a:r>
            <a:endParaRPr lang="hr-HR" sz="1400" dirty="0">
              <a:effectLst/>
              <a:latin typeface="Lora" pitchFamily="2" charset="-18"/>
            </a:endParaRPr>
          </a:p>
          <a:p>
            <a:r>
              <a:rPr lang="en-GB" sz="1400" dirty="0">
                <a:effectLst/>
                <a:latin typeface="Lora" pitchFamily="2" charset="-18"/>
              </a:rPr>
              <a:t>Do </a:t>
            </a:r>
            <a:r>
              <a:rPr lang="en-GB" sz="1400" dirty="0" err="1">
                <a:effectLst/>
                <a:latin typeface="Lora" pitchFamily="2" charset="-18"/>
              </a:rPr>
              <a:t>sada</a:t>
            </a:r>
            <a:r>
              <a:rPr lang="en-GB" sz="1400" dirty="0">
                <a:effectLst/>
                <a:latin typeface="Lora" pitchFamily="2" charset="-18"/>
              </a:rPr>
              <a:t> je </a:t>
            </a:r>
            <a:r>
              <a:rPr lang="en-GB" sz="1400" dirty="0" err="1">
                <a:effectLst/>
                <a:latin typeface="Lora" pitchFamily="2" charset="-18"/>
              </a:rPr>
              <a:t>izdao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zbirke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poezije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proze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romskom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srpskom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jeziku</a:t>
            </a:r>
            <a:r>
              <a:rPr lang="en-GB" sz="1400" dirty="0">
                <a:effectLst/>
                <a:latin typeface="Lora" pitchFamily="2" charset="-18"/>
              </a:rPr>
              <a:t>: Ma bistar - Ne </a:t>
            </a:r>
            <a:r>
              <a:rPr lang="en-GB" sz="1400" dirty="0" err="1">
                <a:effectLst/>
                <a:latin typeface="Lora" pitchFamily="2" charset="-18"/>
              </a:rPr>
              <a:t>zaboravi</a:t>
            </a:r>
            <a:r>
              <a:rPr lang="en-GB" sz="1400" dirty="0">
                <a:effectLst/>
                <a:latin typeface="Lora" pitchFamily="2" charset="-18"/>
              </a:rPr>
              <a:t> , Eh, kana </a:t>
            </a:r>
            <a:r>
              <a:rPr lang="en-GB" sz="1400" dirty="0" err="1">
                <a:effectLst/>
                <a:latin typeface="Lora" pitchFamily="2" charset="-18"/>
              </a:rPr>
              <a:t>kama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šajiv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te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ćumidav</a:t>
            </a:r>
            <a:r>
              <a:rPr lang="en-GB" sz="1400" dirty="0">
                <a:effectLst/>
                <a:latin typeface="Lora" pitchFamily="2" charset="-18"/>
              </a:rPr>
              <a:t> o </a:t>
            </a:r>
            <a:r>
              <a:rPr lang="en-GB" sz="1400" dirty="0" err="1">
                <a:effectLst/>
                <a:latin typeface="Lora" pitchFamily="2" charset="-18"/>
              </a:rPr>
              <a:t>prago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munrre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ćheresko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>
                <a:effectLst/>
                <a:latin typeface="Lora" pitchFamily="2" charset="-18"/>
              </a:rPr>
              <a:t>(Eh, </a:t>
            </a:r>
            <a:r>
              <a:rPr lang="en-GB" sz="1400" dirty="0" err="1">
                <a:effectLst/>
                <a:latin typeface="Lora" pitchFamily="2" charset="-18"/>
              </a:rPr>
              <a:t>kad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bih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mogao</a:t>
            </a:r>
            <a:r>
              <a:rPr lang="en-GB" sz="1400" dirty="0">
                <a:effectLst/>
                <a:latin typeface="Lora" pitchFamily="2" charset="-18"/>
              </a:rPr>
              <a:t> da </a:t>
            </a:r>
            <a:r>
              <a:rPr lang="en-GB" sz="1400" dirty="0" err="1">
                <a:effectLst/>
                <a:latin typeface="Lora" pitchFamily="2" charset="-18"/>
              </a:rPr>
              <a:t>poljubim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svoj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kućni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prag</a:t>
            </a:r>
            <a:r>
              <a:rPr lang="en-GB" sz="1400" dirty="0">
                <a:effectLst/>
                <a:latin typeface="Lora" pitchFamily="2" charset="-18"/>
              </a:rPr>
              <a:t>) , </a:t>
            </a:r>
            <a:r>
              <a:rPr lang="en-GB" sz="1400" dirty="0" err="1">
                <a:effectLst/>
                <a:latin typeface="Lora" pitchFamily="2" charset="-18"/>
              </a:rPr>
              <a:t>Pustite</a:t>
            </a:r>
            <a:r>
              <a:rPr lang="en-GB" sz="1400" dirty="0">
                <a:effectLst/>
                <a:latin typeface="Lora" pitchFamily="2" charset="-18"/>
              </a:rPr>
              <a:t> me da </a:t>
            </a:r>
            <a:r>
              <a:rPr lang="en-GB" sz="1400" dirty="0" err="1">
                <a:effectLst/>
                <a:latin typeface="Lora" pitchFamily="2" charset="-18"/>
              </a:rPr>
              <a:t>pevam</a:t>
            </a:r>
            <a:r>
              <a:rPr lang="hr-HR" sz="1400" dirty="0">
                <a:effectLst/>
                <a:latin typeface="Lora" pitchFamily="2" charset="-18"/>
              </a:rPr>
              <a:t>,…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D40CCC0-8ABF-4FD3-8E1F-D92B97D21C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Slika 5" descr="Slika na kojoj se prikazuje tekst, na otvorenom, stablo, snijeg&#10;&#10;Opis je automatski generiran">
            <a:extLst>
              <a:ext uri="{FF2B5EF4-FFF2-40B4-BE49-F238E27FC236}">
                <a16:creationId xmlns:a16="http://schemas.microsoft.com/office/drawing/2014/main" id="{7370B8F2-97F7-4F65-8507-A8913084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37" y="1382233"/>
            <a:ext cx="2554602" cy="358694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675433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FB0D3-5881-493C-8A48-B490F90D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69" y="506390"/>
            <a:ext cx="6821407" cy="396300"/>
          </a:xfrm>
        </p:spPr>
        <p:txBody>
          <a:bodyPr/>
          <a:lstStyle/>
          <a:p>
            <a:br>
              <a:rPr lang="en-GB" dirty="0"/>
            </a:br>
            <a:r>
              <a:rPr lang="en-GB" sz="2400" dirty="0">
                <a:effectLst/>
                <a:latin typeface="Lora" pitchFamily="2" charset="-18"/>
              </a:rPr>
              <a:t>MAJA JOVANOVIĆ – DOBITNICA NAGRADE „ŠAIP JUSUF“ ZA 2021.</a:t>
            </a:r>
            <a:r>
              <a:rPr lang="hr-HR" sz="2400" dirty="0">
                <a:effectLst/>
                <a:latin typeface="Lora" pitchFamily="2" charset="-18"/>
              </a:rPr>
              <a:t> </a:t>
            </a:r>
            <a:r>
              <a:rPr lang="en-GB" sz="2400" dirty="0">
                <a:effectLst/>
                <a:latin typeface="Lora" pitchFamily="2" charset="-18"/>
              </a:rPr>
              <a:t>GODINU</a:t>
            </a:r>
            <a:endParaRPr lang="en-GB" dirty="0">
              <a:latin typeface="Lora" pitchFamily="2" charset="-18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C371A1-FFBB-4332-82DD-845480B74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383" y="1464412"/>
            <a:ext cx="5462700" cy="3033900"/>
          </a:xfrm>
        </p:spPr>
        <p:txBody>
          <a:bodyPr/>
          <a:lstStyle/>
          <a:p>
            <a:r>
              <a:rPr lang="pl-PL" sz="1400" dirty="0">
                <a:effectLst/>
                <a:latin typeface="Lora" pitchFamily="2" charset="-18"/>
              </a:rPr>
              <a:t>Maja Jovanović- rođena  1983. godine u Odžacima, gradu na zapadu Vojvodine. </a:t>
            </a:r>
          </a:p>
          <a:p>
            <a:r>
              <a:rPr lang="en-GB" sz="1400" dirty="0" err="1">
                <a:effectLst/>
                <a:latin typeface="Lora" pitchFamily="2" charset="-18"/>
              </a:rPr>
              <a:t>Piše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pjesme</a:t>
            </a:r>
            <a:r>
              <a:rPr lang="en-GB" sz="1400" dirty="0">
                <a:effectLst/>
                <a:latin typeface="Lora" pitchFamily="2" charset="-18"/>
              </a:rPr>
              <a:t> za </a:t>
            </a:r>
            <a:r>
              <a:rPr lang="en-GB" sz="1400" dirty="0" err="1">
                <a:effectLst/>
                <a:latin typeface="Lora" pitchFamily="2" charset="-18"/>
              </a:rPr>
              <a:t>djecu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ljubavnu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poeziju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romskom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jeziku</a:t>
            </a:r>
            <a:endParaRPr lang="hr-HR" sz="1400" dirty="0">
              <a:effectLst/>
              <a:latin typeface="Lora" pitchFamily="2" charset="-18"/>
            </a:endParaRPr>
          </a:p>
          <a:p>
            <a:r>
              <a:rPr lang="en-GB" sz="1400" dirty="0" err="1">
                <a:effectLst/>
                <a:latin typeface="Lora" pitchFamily="2" charset="-18"/>
              </a:rPr>
              <a:t>Prevodi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pjesme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priče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domaćih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pisaca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iz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Srbije</a:t>
            </a:r>
            <a:r>
              <a:rPr lang="en-GB" sz="1400" dirty="0">
                <a:effectLst/>
                <a:latin typeface="Lora" pitchFamily="2" charset="-18"/>
              </a:rPr>
              <a:t>, </a:t>
            </a:r>
            <a:r>
              <a:rPr lang="en-GB" sz="1400" dirty="0" err="1">
                <a:effectLst/>
                <a:latin typeface="Lora" pitchFamily="2" charset="-18"/>
              </a:rPr>
              <a:t>sakuplja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bilježi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nezapisanu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usmenu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romsku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književnost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prostoru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Bačke</a:t>
            </a:r>
            <a:endParaRPr lang="hr-HR" sz="1400" dirty="0">
              <a:effectLst/>
              <a:latin typeface="Lora" pitchFamily="2" charset="-18"/>
            </a:endParaRPr>
          </a:p>
          <a:p>
            <a:r>
              <a:rPr lang="pl-PL" sz="1400" dirty="0">
                <a:effectLst/>
                <a:latin typeface="Lora" pitchFamily="2" charset="-18"/>
              </a:rPr>
              <a:t>Radila je kao spiker i novinar na radio i TV </a:t>
            </a:r>
            <a:br>
              <a:rPr lang="pl-PL" sz="1400" dirty="0">
                <a:latin typeface="Lora" pitchFamily="2" charset="-18"/>
              </a:rPr>
            </a:br>
            <a:r>
              <a:rPr lang="pl-PL" sz="1400" dirty="0">
                <a:effectLst/>
                <a:latin typeface="Lora" pitchFamily="2" charset="-18"/>
              </a:rPr>
              <a:t>stanicama na lokalnom nivou</a:t>
            </a:r>
          </a:p>
          <a:p>
            <a:r>
              <a:rPr lang="hr-HR" sz="1400" dirty="0">
                <a:latin typeface="Lora" pitchFamily="2" charset="-18"/>
              </a:rPr>
              <a:t>B</a:t>
            </a:r>
            <a:r>
              <a:rPr lang="en-GB" sz="1400" dirty="0" err="1">
                <a:effectLst/>
                <a:latin typeface="Lora" pitchFamily="2" charset="-18"/>
              </a:rPr>
              <a:t>ila</a:t>
            </a:r>
            <a:r>
              <a:rPr lang="en-GB" sz="1400" dirty="0">
                <a:effectLst/>
                <a:latin typeface="Lora" pitchFamily="2" charset="-18"/>
              </a:rPr>
              <a:t> je </a:t>
            </a:r>
            <a:r>
              <a:rPr lang="en-GB" sz="1400" dirty="0" err="1">
                <a:effectLst/>
                <a:latin typeface="Lora" pitchFamily="2" charset="-18"/>
              </a:rPr>
              <a:t>urednik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voditelj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jutarnjeg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programa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lokalnom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radiju</a:t>
            </a:r>
            <a:r>
              <a:rPr lang="en-GB" sz="1400" dirty="0">
                <a:effectLst/>
                <a:latin typeface="Lora" pitchFamily="2" charset="-18"/>
              </a:rPr>
              <a:t> D-65, </a:t>
            </a:r>
            <a:r>
              <a:rPr lang="en-GB" sz="1400" dirty="0" err="1">
                <a:effectLst/>
                <a:latin typeface="Lora" pitchFamily="2" charset="-18"/>
              </a:rPr>
              <a:t>kao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voditelj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i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urednik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dvosatne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emisije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na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romskom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jeziku</a:t>
            </a:r>
            <a:r>
              <a:rPr lang="en-GB" sz="1400" dirty="0">
                <a:effectLst/>
                <a:latin typeface="Lora" pitchFamily="2" charset="-18"/>
              </a:rPr>
              <a:t> pod </a:t>
            </a:r>
            <a:r>
              <a:rPr lang="en-GB" sz="1400" dirty="0" err="1">
                <a:effectLst/>
                <a:latin typeface="Lora" pitchFamily="2" charset="-18"/>
              </a:rPr>
              <a:t>nazivom</a:t>
            </a:r>
            <a:r>
              <a:rPr lang="en-GB" sz="1400" dirty="0">
                <a:effectLst/>
                <a:latin typeface="Lora" pitchFamily="2" charset="-18"/>
              </a:rPr>
              <a:t> </a:t>
            </a:r>
            <a:r>
              <a:rPr lang="en-GB" sz="1400" dirty="0" err="1">
                <a:effectLst/>
                <a:latin typeface="Lora" pitchFamily="2" charset="-18"/>
              </a:rPr>
              <a:t>Krrlo</a:t>
            </a:r>
            <a:r>
              <a:rPr lang="en-GB" sz="1400" dirty="0">
                <a:effectLst/>
                <a:latin typeface="Lora" pitchFamily="2" charset="-18"/>
              </a:rPr>
              <a:t> e </a:t>
            </a:r>
            <a:r>
              <a:rPr lang="en-GB" sz="1400" dirty="0" err="1">
                <a:effectLst/>
                <a:latin typeface="Lora" pitchFamily="2" charset="-18"/>
              </a:rPr>
              <a:t>Rro</a:t>
            </a:r>
            <a:r>
              <a:rPr lang="en-GB" sz="1400" dirty="0">
                <a:effectLst/>
                <a:latin typeface="Lora" pitchFamily="2" charset="-18"/>
              </a:rPr>
              <a:t>-</a:t>
            </a:r>
            <a:br>
              <a:rPr lang="en-GB" sz="1400" dirty="0">
                <a:latin typeface="Lora" pitchFamily="2" charset="-18"/>
              </a:rPr>
            </a:br>
            <a:r>
              <a:rPr lang="en-GB" sz="1400" dirty="0" err="1">
                <a:effectLst/>
                <a:latin typeface="Lora" pitchFamily="2" charset="-18"/>
              </a:rPr>
              <a:t>mengo</a:t>
            </a:r>
            <a:r>
              <a:rPr lang="en-GB" sz="1400" dirty="0">
                <a:effectLst/>
                <a:latin typeface="Lora" pitchFamily="2" charset="-18"/>
              </a:rPr>
              <a:t> (</a:t>
            </a:r>
            <a:r>
              <a:rPr lang="en-GB" sz="1400" dirty="0" err="1">
                <a:effectLst/>
                <a:latin typeface="Lora" pitchFamily="2" charset="-18"/>
              </a:rPr>
              <a:t>Glas</a:t>
            </a:r>
            <a:r>
              <a:rPr lang="en-GB" sz="1400" dirty="0">
                <a:effectLst/>
                <a:latin typeface="Lora" pitchFamily="2" charset="-18"/>
              </a:rPr>
              <a:t> Roma)</a:t>
            </a:r>
            <a:endParaRPr lang="en-GB" sz="1800" dirty="0">
              <a:latin typeface="Lora" pitchFamily="2" charset="-18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BA294EC-4A7D-4703-96D2-CA999F70D4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659448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F611F8-D4B2-41D5-A688-4B6B5F7A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12" y="1016753"/>
            <a:ext cx="5462700" cy="396300"/>
          </a:xfrm>
        </p:spPr>
        <p:txBody>
          <a:bodyPr/>
          <a:lstStyle/>
          <a:p>
            <a:r>
              <a:rPr lang="hr-HR" dirty="0"/>
              <a:t>PREZENTACIJU IZRADILA: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C06E9A-CC0F-45A1-9061-46938F91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667" y="2109600"/>
            <a:ext cx="5462700" cy="3033900"/>
          </a:xfrm>
        </p:spPr>
        <p:txBody>
          <a:bodyPr/>
          <a:lstStyle/>
          <a:p>
            <a:r>
              <a:rPr lang="hr-HR" sz="1800" dirty="0"/>
              <a:t>Ivona </a:t>
            </a:r>
            <a:r>
              <a:rPr lang="hr-HR" sz="1800" dirty="0" err="1"/>
              <a:t>Benko</a:t>
            </a:r>
            <a:r>
              <a:rPr lang="hr-HR" sz="1800" dirty="0"/>
              <a:t>, 3.a</a:t>
            </a:r>
            <a:endParaRPr lang="en-GB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345AD79-B7FA-4308-874F-F3F6905536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49536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536</Words>
  <Application>Microsoft Office PowerPoint</Application>
  <PresentationFormat>Prikaz na zaslonu (16:9)</PresentationFormat>
  <Paragraphs>44</Paragraphs>
  <Slides>10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Lora</vt:lpstr>
      <vt:lpstr>Arial</vt:lpstr>
      <vt:lpstr>Vidaloka</vt:lpstr>
      <vt:lpstr>Brabantio template</vt:lpstr>
      <vt:lpstr>SVJETSKI DAN ROMSKOG JEZIKA 3-6/11/2021</vt:lpstr>
      <vt:lpstr>  POVIJEST</vt:lpstr>
      <vt:lpstr>Povelja o romskome jeziku</vt:lpstr>
      <vt:lpstr>PowerPoint prezentacija</vt:lpstr>
      <vt:lpstr>ROMANI CHIB</vt:lpstr>
      <vt:lpstr>NAGRADE „FERENC SZTOJKA“ I  „ŠAIP JUSUF“</vt:lpstr>
      <vt:lpstr>NEDŽMEDIN NEZIRI – DOBITNIK NAGRADE  „FERENC SZTOJKA“ ZA 2021. GODINU</vt:lpstr>
      <vt:lpstr> MAJA JOVANOVIĆ – DOBITNICA NAGRADE „ŠAIP JUSUF“ ZA 2021. GODINU</vt:lpstr>
      <vt:lpstr>PREZENTACIJU IZRADILA: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ROMSKOG JEZIKA 3-6/11/2021</dc:title>
  <dc:creator>Maks</dc:creator>
  <cp:lastModifiedBy>Borna Bula</cp:lastModifiedBy>
  <cp:revision>6</cp:revision>
  <dcterms:modified xsi:type="dcterms:W3CDTF">2021-11-07T15:31:47Z</dcterms:modified>
</cp:coreProperties>
</file>