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0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3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0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4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3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1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20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3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4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8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7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5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9F2946F-258A-460D-8A4E-C13D0758E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4075362" cy="356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SVJETSKI DAN ROMSKOG JEZIKA</a:t>
            </a:r>
          </a:p>
        </p:txBody>
      </p:sp>
      <p:sp>
        <p:nvSpPr>
          <p:cNvPr id="73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58A3F9"/>
          </a:solidFill>
          <a:ln w="38100" cap="rnd">
            <a:solidFill>
              <a:srgbClr val="58A3F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omski jezik je naš glas za našu budućnost - ako umre naš jezik, umrijet će  i naš narod - UDAR">
            <a:extLst>
              <a:ext uri="{FF2B5EF4-FFF2-40B4-BE49-F238E27FC236}">
                <a16:creationId xmlns:a16="http://schemas.microsoft.com/office/drawing/2014/main" id="{71156868-D2AB-443E-B1A9-F1F54905C2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1" r="12983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75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FFB321-751F-4E57-9AF9-F84C970E1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0" y="2766218"/>
            <a:ext cx="8432800" cy="1325563"/>
          </a:xfrm>
        </p:spPr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HVALA NA POZORNOSTI!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C6194B2-B810-46EC-9633-6DDE99ECF0CF}"/>
              </a:ext>
            </a:extLst>
          </p:cNvPr>
          <p:cNvSpPr txBox="1"/>
          <p:nvPr/>
        </p:nvSpPr>
        <p:spPr>
          <a:xfrm>
            <a:off x="8845550" y="5816600"/>
            <a:ext cx="293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Kristian Ferenčak 3.A</a:t>
            </a:r>
          </a:p>
        </p:txBody>
      </p:sp>
    </p:spTree>
    <p:extLst>
      <p:ext uri="{BB962C8B-B14F-4D97-AF65-F5344CB8AC3E}">
        <p14:creationId xmlns:p14="http://schemas.microsoft.com/office/powerpoint/2010/main" val="139453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8AC4D5-3B74-4400-BAAF-B52EE4CD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ROMSKOM JEZIKU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254C8F-DBDB-4ABB-9559-87CDC919B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kompliciran je i težak jer ima osam padeža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čini ga 60-ak dijalekata, nerijetko potpuno različitih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pripada indoarijskoj skupini jezika, najsrodniji jezicima u središnjoj i sjevernoj Indiji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ajviše posuđenica ima iz slavenskih jezika te grčkog, perzijskog, armenskog i turskog jezika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njegove varijante govore se u čak 42 europske države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711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474F9B-3252-4FCA-8669-7F789B62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ROMSKOM JEZIKU - NASTAVAK</a:t>
            </a:r>
            <a:endParaRPr lang="hr-HR" sz="4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2A1ABA-D062-499A-86D7-9EE2DF7CC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zbog svoje nestandardiziranosti i dijalektne razmrvljenosti romski jezik je ugrožen </a:t>
            </a:r>
          </a:p>
          <a:p>
            <a:pPr algn="l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r-HR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nogi dijalekti </a:t>
            </a:r>
            <a:r>
              <a:rPr lang="it-IT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romskog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jezika </a:t>
            </a:r>
            <a:r>
              <a:rPr lang="it-IT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toliko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</a:t>
            </a:r>
            <a:r>
              <a:rPr lang="it-IT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specifični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prostorno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ograničeni da se nalaze na samom pragu izumiranja</a:t>
            </a:r>
          </a:p>
          <a:p>
            <a:pPr algn="l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romski jezik bi mogao biti najbrojniji manjinski jezik Europske Unije</a:t>
            </a:r>
          </a:p>
        </p:txBody>
      </p:sp>
      <p:pic>
        <p:nvPicPr>
          <p:cNvPr id="2050" name="Picture 2" descr="Svjetski dan romskog jezika – Wikipedija">
            <a:extLst>
              <a:ext uri="{FF2B5EF4-FFF2-40B4-BE49-F238E27FC236}">
                <a16:creationId xmlns:a16="http://schemas.microsoft.com/office/drawing/2014/main" id="{211DD2BB-9BB2-4782-B3BD-6D290ECFE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0" y="3663431"/>
            <a:ext cx="3389711" cy="240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mani ćhib, jezik koji se mora štititi - Phralipen">
            <a:extLst>
              <a:ext uri="{FF2B5EF4-FFF2-40B4-BE49-F238E27FC236}">
                <a16:creationId xmlns:a16="http://schemas.microsoft.com/office/drawing/2014/main" id="{9441C6F3-D56F-4110-BC88-4F6573365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538" y="3265091"/>
            <a:ext cx="1846262" cy="269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E09C3530-AC59-4AB9-8084-4B3DF4E0DBD2}"/>
              </a:ext>
            </a:extLst>
          </p:cNvPr>
          <p:cNvSpPr txBox="1"/>
          <p:nvPr/>
        </p:nvSpPr>
        <p:spPr>
          <a:xfrm>
            <a:off x="5568950" y="6067045"/>
            <a:ext cx="639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8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Povelja o romskom jeziku, 2008. i Deklaracija o romskom jeziku, 2009. godine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0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33B2FB-D631-4AC8-B1B9-746B07CF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ROMANI CHIB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D8C19B-87C9-4778-BC70-D9C536D73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ećina Roma govori jezikom </a:t>
            </a:r>
            <a:r>
              <a:rPr lang="hr-HR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romani </a:t>
            </a:r>
            <a:r>
              <a:rPr lang="hr-HR" sz="2000" b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chib</a:t>
            </a:r>
            <a:r>
              <a:rPr lang="hr-HR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(romani </a:t>
            </a:r>
            <a:r>
              <a:rPr lang="hr-HR" sz="2000" b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ćib</a:t>
            </a:r>
            <a:r>
              <a:rPr lang="hr-HR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pl-PL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prvi svjetski kongres Roma, održan u </a:t>
            </a:r>
            <a:r>
              <a:rPr lang="hr-HR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travnju 1971. godine u Londonu proglasio ga je </a:t>
            </a:r>
            <a:r>
              <a:rPr lang="pl-PL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službenim romskim jezikom u svijetu</a:t>
            </a:r>
          </a:p>
          <a:p>
            <a:pPr algn="l"/>
            <a:r>
              <a:rPr lang="pl-PL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reko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 i </a:t>
            </a:r>
            <a:r>
              <a:rPr lang="it-IT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milijuna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romski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jezik tj. </a:t>
            </a:r>
            <a:r>
              <a:rPr lang="hr-HR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romani </a:t>
            </a:r>
            <a:r>
              <a:rPr lang="hr-HR" sz="2000" b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chib</a:t>
            </a:r>
            <a:r>
              <a:rPr lang="hr-HR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materinji jezik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16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C5DC9D6-3A99-4EB4-96D1-2C712D35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OBILJEŽAVANJE</a:t>
            </a:r>
            <a:r>
              <a:rPr lang="hr-H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DANA ROMSKOG JEZIKA</a:t>
            </a:r>
          </a:p>
        </p:txBody>
      </p:sp>
      <p:sp>
        <p:nvSpPr>
          <p:cNvPr id="3077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2B46A"/>
          </a:solidFill>
          <a:ln w="38100" cap="rnd">
            <a:solidFill>
              <a:srgbClr val="E2B46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5D8FA1-308C-4855-9020-B527056CB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hr-HR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studenog predstavljen prvi Romsko – hrvatski </a:t>
            </a:r>
            <a:r>
              <a:rPr lang="nn-NO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hrvatsko – romski rječnik autora Veljka</a:t>
            </a:r>
            <a:r>
              <a:rPr lang="hr-HR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Kajtazija - pokrenuto obilježavanje Svjetskog dana romskog jezika</a:t>
            </a:r>
          </a:p>
          <a:p>
            <a:pPr>
              <a:lnSpc>
                <a:spcPct val="100000"/>
              </a:lnSpc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vjetski dan romskog jezika danas se obilježava kao romski nacionalni praznik</a:t>
            </a:r>
          </a:p>
          <a:p>
            <a:pPr>
              <a:lnSpc>
                <a:spcPct val="100000"/>
              </a:lnSpc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studeni je proglašen Svjetskim danom romskom jezika</a:t>
            </a:r>
            <a:endParaRPr lang="hr-HR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hr-HR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studenog 2015. UNESCO je proglasio je 5. studeni Svjetski dan romskog jezika dijelom svjetske nematerijalne baštine</a:t>
            </a:r>
          </a:p>
        </p:txBody>
      </p:sp>
      <p:pic>
        <p:nvPicPr>
          <p:cNvPr id="3074" name="Picture 2" descr="PLANIRANO I OSTVARENO: DESETOGODIŠNJI RAD NA MEĐUNARODNOM POZICIONIRANJU  ROMSKOG JEZIKA">
            <a:extLst>
              <a:ext uri="{FF2B5EF4-FFF2-40B4-BE49-F238E27FC236}">
                <a16:creationId xmlns:a16="http://schemas.microsoft.com/office/drawing/2014/main" id="{F5C599D4-306B-4F9B-B39C-8DDDF6AE71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" r="-1" b="24965"/>
          <a:stretch/>
        </p:blipFill>
        <p:spPr bwMode="auto">
          <a:xfrm>
            <a:off x="7415594" y="2136017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30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88BCAD-486E-4B50-9460-A1FD247D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NAGRADE ZA ŽIVOTNO DJELO „FERENC SZTOJKA“ I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r-HR" sz="36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ŠAIP JUSUP“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EBBFBBF-BBE1-4182-8D53-C11D523E4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dodjeljuju se istaknutim pojedincima iz romske zajednice koji su doprinijeli u očuvanju, standardizaciji i razvoju romskog jezika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nagrade su prvi put dodijeljene na svečanosti obilježavanja Svjetskog dana romskog jezika 2009. godine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9" name="Slika 8" descr="Slika na kojoj se prikazuje tekst&#10;&#10;Opis je automatski generiran">
            <a:extLst>
              <a:ext uri="{FF2B5EF4-FFF2-40B4-BE49-F238E27FC236}">
                <a16:creationId xmlns:a16="http://schemas.microsoft.com/office/drawing/2014/main" id="{986F59B8-FA1F-4039-8171-C2B349A06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618" y="3416845"/>
            <a:ext cx="2426582" cy="3003196"/>
          </a:xfrm>
          <a:prstGeom prst="rect">
            <a:avLst/>
          </a:prstGeom>
        </p:spPr>
      </p:pic>
      <p:pic>
        <p:nvPicPr>
          <p:cNvPr id="11" name="Slika 10" descr="Slika na kojoj se prikazuje tekst&#10;&#10;Opis je automatski generiran">
            <a:extLst>
              <a:ext uri="{FF2B5EF4-FFF2-40B4-BE49-F238E27FC236}">
                <a16:creationId xmlns:a16="http://schemas.microsoft.com/office/drawing/2014/main" id="{AF6F513A-32E5-45FC-9774-B2D88EB987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3386198"/>
            <a:ext cx="2426581" cy="300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28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3A759B-A604-40DC-9106-5CC682A3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POZNATE OSOBE ROMSKOG PODRIJETLA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FCB0B3-2261-48B1-A89A-DE2AA4D47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Caine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jedan od najboljih britanskih filmskih i kazališnih glumaca romskog je porijekla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Charlie Chaplin je navodno rođen u romskoj karavani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Pablo Picasso, jedan od najvećih slikara 20. st. ponosio se svojim romskim porijeklom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popisu poznatih romskih osoba možemo pronaći i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Yulla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Brynerra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Tysona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Furya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itd.</a:t>
            </a:r>
          </a:p>
        </p:txBody>
      </p:sp>
    </p:spTree>
    <p:extLst>
      <p:ext uri="{BB962C8B-B14F-4D97-AF65-F5344CB8AC3E}">
        <p14:creationId xmlns:p14="http://schemas.microsoft.com/office/powerpoint/2010/main" val="85889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3D8208EC-FFD4-4047-B9D7-B3587EB029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3080" y="2560636"/>
            <a:ext cx="1847850" cy="246697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A49971EF-5607-478A-9476-B2B787CE5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223" y="2560636"/>
            <a:ext cx="1971675" cy="2463686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69BA0F72-9ECD-45B3-8D78-6404A48B41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038" y="2564208"/>
            <a:ext cx="1809750" cy="246340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577CB35A-DBCC-4CC9-B077-D225C0BED6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1190" y="2564208"/>
            <a:ext cx="1885950" cy="246697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4ACE4CC0-2C92-4AA3-9213-3A694D78B8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21433" y="2564208"/>
            <a:ext cx="19526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09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974C29-CD8B-41CC-9E29-CD1910004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RIJEČI IZ ROMSKOG JEZIKA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C4D4E4-3280-4A35-9F91-A06D67379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vordon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automobil</a:t>
            </a:r>
          </a:p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phral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brat</a:t>
            </a:r>
          </a:p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najisipe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hvala</a:t>
            </a:r>
          </a:p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bahtalo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dive – dobar dan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baro – u redu</a:t>
            </a:r>
          </a:p>
          <a:p>
            <a:r>
              <a:rPr lang="hr-HR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loći</a:t>
            </a:r>
            <a:r>
              <a:rPr lang="hr-HR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ći</a:t>
            </a:r>
            <a:r>
              <a:rPr lang="hr-HR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jrat</a:t>
            </a:r>
            <a:r>
              <a:rPr lang="hr-HR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hr-HR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laku noć</a:t>
            </a:r>
          </a:p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majka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20609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378</Words>
  <Application>Microsoft Office PowerPoint</Application>
  <PresentationFormat>Široki zaslon</PresentationFormat>
  <Paragraphs>39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The Hand Bold</vt:lpstr>
      <vt:lpstr>The Serif Hand Black</vt:lpstr>
      <vt:lpstr>Times New Roman</vt:lpstr>
      <vt:lpstr>SketchyVTI</vt:lpstr>
      <vt:lpstr>SVJETSKI DAN ROMSKOG JEZIKA</vt:lpstr>
      <vt:lpstr>O ROMSKOM JEZIKU</vt:lpstr>
      <vt:lpstr>O ROMSKOM JEZIKU - NASTAVAK</vt:lpstr>
      <vt:lpstr>ROMANI CHIB</vt:lpstr>
      <vt:lpstr>OBILJEŽAVANJE DANA ROMSKOG JEZIKA</vt:lpstr>
      <vt:lpstr>NAGRADE ZA ŽIVOTNO DJELO „FERENC SZTOJKA“ I „ŠAIP JUSUP“</vt:lpstr>
      <vt:lpstr>POZNATE OSOBE ROMSKOG PODRIJETLA</vt:lpstr>
      <vt:lpstr>PowerPoint prezentacija</vt:lpstr>
      <vt:lpstr>RIJEČI IZ ROMSKOG JEZIKA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ROMSKOG JEZIKA</dc:title>
  <dc:creator>Kristian Ferenčak</dc:creator>
  <cp:lastModifiedBy>Kristian Ferenčak</cp:lastModifiedBy>
  <cp:revision>1</cp:revision>
  <dcterms:created xsi:type="dcterms:W3CDTF">2021-11-07T18:55:46Z</dcterms:created>
  <dcterms:modified xsi:type="dcterms:W3CDTF">2021-11-07T21:13:17Z</dcterms:modified>
</cp:coreProperties>
</file>