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57" r:id="rId7"/>
    <p:sldId id="26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2047875"/>
            <a:ext cx="4857750" cy="3619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0201" y="3302930"/>
            <a:ext cx="6515099" cy="2098226"/>
          </a:xfrm>
        </p:spPr>
        <p:txBody>
          <a:bodyPr/>
          <a:lstStyle/>
          <a:p>
            <a:r>
              <a:rPr lang="hr-HR" sz="8100" dirty="0" smtClean="0"/>
              <a:t>Svjetski dan romskog jezika</a:t>
            </a:r>
            <a:endParaRPr lang="hr-HR" sz="8100" dirty="0"/>
          </a:p>
        </p:txBody>
      </p:sp>
    </p:spTree>
    <p:extLst>
      <p:ext uri="{BB962C8B-B14F-4D97-AF65-F5344CB8AC3E}">
        <p14:creationId xmlns:p14="http://schemas.microsoft.com/office/powerpoint/2010/main" val="1781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b="7435"/>
          <a:stretch/>
        </p:blipFill>
        <p:spPr>
          <a:xfrm>
            <a:off x="6172199" y="192612"/>
            <a:ext cx="5686425" cy="158644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ROMSKA HIMNA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928813"/>
            <a:ext cx="9601200" cy="3581400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lužbena romska himna temelji se na staroj romskoj pjesmi </a:t>
            </a:r>
            <a:r>
              <a:rPr lang="hr-HR" dirty="0" err="1" smtClean="0"/>
              <a:t>Gyelem</a:t>
            </a:r>
            <a:r>
              <a:rPr lang="hr-HR" dirty="0" smtClean="0"/>
              <a:t>, </a:t>
            </a:r>
            <a:r>
              <a:rPr lang="hr-HR" dirty="0" err="1" smtClean="0"/>
              <a:t>gyelem</a:t>
            </a:r>
            <a:r>
              <a:rPr lang="hr-HR" dirty="0" smtClean="0"/>
              <a:t> („Idem, idem”) koja priča priču Roma koji je na putovanju izgubio cijelu obitelj pronalaska plemena kojim dalje putuju u obećanu zemlju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3070093"/>
            <a:ext cx="7019925" cy="338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7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ODAKLE SU DOŠLI ROMI?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952626"/>
            <a:ext cx="9601200" cy="3581400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anašnji Romi nekad su davno živjeli na području današnje Indije, no zbog čestih ratova, gladi i siromaštva počeli su se seliti na zapad (prema Europi)</a:t>
            </a:r>
          </a:p>
          <a:p>
            <a:r>
              <a:rPr lang="hr-HR" dirty="0"/>
              <a:t>p</a:t>
            </a:r>
            <a:r>
              <a:rPr lang="hr-HR" dirty="0" smtClean="0"/>
              <a:t>utovali su u skupinama u ČERGAMA (slično današnjim kamp-kućicama)</a:t>
            </a:r>
          </a:p>
          <a:p>
            <a:endParaRPr lang="hr-HR" dirty="0" smtClean="0"/>
          </a:p>
          <a:p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>
            <a:off x="2978943" y="3438526"/>
            <a:ext cx="6615113" cy="2919413"/>
            <a:chOff x="2771775" y="3643313"/>
            <a:chExt cx="6615113" cy="2919413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2"/>
            <a:srcRect b="2699"/>
            <a:stretch/>
          </p:blipFill>
          <p:spPr>
            <a:xfrm>
              <a:off x="2771775" y="3643314"/>
              <a:ext cx="2786063" cy="2919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3"/>
            <a:srcRect b="1571"/>
            <a:stretch/>
          </p:blipFill>
          <p:spPr>
            <a:xfrm>
              <a:off x="5900738" y="3643313"/>
              <a:ext cx="3486150" cy="2919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82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428749"/>
            <a:ext cx="9601200" cy="4843463"/>
          </a:xfrm>
        </p:spPr>
        <p:txBody>
          <a:bodyPr>
            <a:normAutofit/>
          </a:bodyPr>
          <a:lstStyle/>
          <a:p>
            <a:r>
              <a:rPr lang="hr-HR" dirty="0"/>
              <a:t>d</a:t>
            </a:r>
            <a:r>
              <a:rPr lang="hr-HR" dirty="0" smtClean="0"/>
              <a:t>anas naziv Rom obuhvaća različite romske skupine širom svijeta pri čemu svaka od njih ima svoje dodatno ime</a:t>
            </a:r>
          </a:p>
          <a:p>
            <a:r>
              <a:rPr lang="hr-HR" dirty="0" smtClean="0"/>
              <a:t>u svijetu postoji preko stotinu različitih imena romskih skupina i najčešće se njihovi nazivi vežu uz porijeklo zemlje iz koje potječu ili uz poslove koje su obavljali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Romi u Hrvatskoj govore 3 jezika:</a:t>
            </a:r>
          </a:p>
          <a:p>
            <a:r>
              <a:rPr lang="hr-HR" dirty="0" smtClean="0"/>
              <a:t>Romani </a:t>
            </a:r>
            <a:r>
              <a:rPr lang="hr-HR" dirty="0" err="1" smtClean="0"/>
              <a:t>chib</a:t>
            </a:r>
            <a:r>
              <a:rPr lang="hr-HR" dirty="0" smtClean="0"/>
              <a:t> (službeni romski jezik, sličan jezicima koji se danas govore u Indiji)</a:t>
            </a:r>
          </a:p>
          <a:p>
            <a:r>
              <a:rPr lang="hr-HR" dirty="0" err="1" smtClean="0"/>
              <a:t>Bajaškorumunjski</a:t>
            </a:r>
            <a:r>
              <a:rPr lang="hr-HR" dirty="0" smtClean="0"/>
              <a:t> (koriste ga Romi </a:t>
            </a:r>
            <a:r>
              <a:rPr lang="hr-HR" dirty="0" err="1" smtClean="0"/>
              <a:t>Bajaši</a:t>
            </a:r>
            <a:r>
              <a:rPr lang="hr-HR" dirty="0" smtClean="0"/>
              <a:t>)</a:t>
            </a:r>
          </a:p>
          <a:p>
            <a:r>
              <a:rPr lang="hr-HR" dirty="0" smtClean="0"/>
              <a:t>Albanski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400" y="4414838"/>
            <a:ext cx="4631587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POZNATI ROMI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1914525"/>
            <a:ext cx="9601200" cy="3581400"/>
          </a:xfrm>
        </p:spPr>
        <p:txBody>
          <a:bodyPr/>
          <a:lstStyle/>
          <a:p>
            <a:pPr algn="just"/>
            <a:r>
              <a:rPr lang="hr-HR" dirty="0" smtClean="0"/>
              <a:t>GIBSY KINGS – grupa glazbenika iz Francuske koja najčešće pjeva na španjolskom jeziku i to </a:t>
            </a:r>
            <a:r>
              <a:rPr lang="hr-HR" dirty="0" err="1" smtClean="0"/>
              <a:t>flamenko</a:t>
            </a:r>
            <a:r>
              <a:rPr lang="hr-HR" dirty="0" smtClean="0"/>
              <a:t>, </a:t>
            </a:r>
            <a:r>
              <a:rPr lang="hr-HR" dirty="0" err="1" smtClean="0"/>
              <a:t>salsu</a:t>
            </a:r>
            <a:r>
              <a:rPr lang="hr-HR" dirty="0" smtClean="0"/>
              <a:t> i pop</a:t>
            </a:r>
          </a:p>
          <a:p>
            <a:pPr algn="just"/>
            <a:r>
              <a:rPr lang="hr-HR" dirty="0" smtClean="0"/>
              <a:t>ESMA REDŽEPOVA-TEODOSIEVSKA – makedonska pjevačica i </a:t>
            </a:r>
            <a:r>
              <a:rPr lang="hr-HR" dirty="0" err="1" smtClean="0"/>
              <a:t>humanitarka</a:t>
            </a:r>
            <a:endParaRPr lang="hr-HR" dirty="0" smtClean="0"/>
          </a:p>
          <a:p>
            <a:pPr algn="just"/>
            <a:r>
              <a:rPr lang="hr-HR" dirty="0" smtClean="0"/>
              <a:t>CHARLIE CHAPLIN – engleski glumac najpoznatiji po svojim ulogama u nijemim filmovima</a:t>
            </a:r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10" name="Grupa 9"/>
          <p:cNvGrpSpPr/>
          <p:nvPr/>
        </p:nvGrpSpPr>
        <p:grpSpPr>
          <a:xfrm>
            <a:off x="957263" y="4157467"/>
            <a:ext cx="10977562" cy="2148081"/>
            <a:chOff x="1515070" y="4311641"/>
            <a:chExt cx="9751579" cy="1908182"/>
          </a:xfrm>
        </p:grpSpPr>
        <p:grpSp>
          <p:nvGrpSpPr>
            <p:cNvPr id="9" name="Grupa 8"/>
            <p:cNvGrpSpPr/>
            <p:nvPr/>
          </p:nvGrpSpPr>
          <p:grpSpPr>
            <a:xfrm>
              <a:off x="1515070" y="4311641"/>
              <a:ext cx="6303507" cy="1908182"/>
              <a:chOff x="1515070" y="4311641"/>
              <a:chExt cx="6303507" cy="1908182"/>
            </a:xfrm>
          </p:grpSpPr>
          <p:pic>
            <p:nvPicPr>
              <p:cNvPr id="6" name="Slika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5070" y="4311641"/>
                <a:ext cx="3388824" cy="1908182"/>
              </a:xfrm>
              <a:prstGeom prst="rect">
                <a:avLst/>
              </a:prstGeom>
            </p:spPr>
          </p:pic>
          <p:pic>
            <p:nvPicPr>
              <p:cNvPr id="7" name="Slika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6304" y="4311641"/>
                <a:ext cx="2862273" cy="1908182"/>
              </a:xfrm>
              <a:prstGeom prst="rect">
                <a:avLst/>
              </a:prstGeom>
            </p:spPr>
          </p:pic>
        </p:grpSp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0987" y="4311641"/>
              <a:ext cx="3395662" cy="1908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7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543175"/>
            <a:ext cx="9601200" cy="3581400"/>
          </a:xfrm>
        </p:spPr>
        <p:txBody>
          <a:bodyPr/>
          <a:lstStyle/>
          <a:p>
            <a:pPr algn="just"/>
            <a:r>
              <a:rPr lang="hr-HR" dirty="0" smtClean="0"/>
              <a:t>Svjetski dan romskog jezika obilježava se dvanaestu godinu zaredom u organizaciji Saveza Roma u Republici Hrvatskoj „KALI SARA”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/>
              <a:t>o</a:t>
            </a:r>
            <a:r>
              <a:rPr lang="hr-HR" dirty="0" smtClean="0"/>
              <a:t>bilježavanje Svjetskoj dana romskog jezika započelo je u Hrvatskoj 2008. godine objavom prvog romsko-hrvatskog i hrvatsko-romskog rječnika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/>
              <a:t>s</a:t>
            </a:r>
            <a:r>
              <a:rPr lang="hr-HR" dirty="0" smtClean="0"/>
              <a:t>tandardizacija romskog jezika utječe na kvalitetu obrazovanja i ostvarivanje prava romske nacionalne manjine na služenje vlastitim jezikom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hr-HR" dirty="0" smtClean="0"/>
              <a:t>OBILJEŽAVANJE SVJETSKOG DANA ROMSKOG JEZIKA – 5.11.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48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33" y="3486150"/>
            <a:ext cx="5985034" cy="337185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8763" y="1171576"/>
            <a:ext cx="9601200" cy="3581400"/>
          </a:xfrm>
        </p:spPr>
        <p:txBody>
          <a:bodyPr/>
          <a:lstStyle/>
          <a:p>
            <a:pPr algn="just"/>
            <a:r>
              <a:rPr lang="hr-HR" dirty="0" smtClean="0"/>
              <a:t>Ministarstvo kulture i medija kontinuirano sufinancira kulturne programe koji doprinose očuvanju romskog jezika i kulture, kao i svih manjina u RH</a:t>
            </a:r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Svjetski dan romskog jezika obilježava se kao romski nacionalni praznik i zauzeo je ravnopravno mjesto s druga dva romska praznika – Svjetskim danom Roma i Međunarodnim danom sjećanja na romske žrtve genocida u Drugom svjetskom ratu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53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2260"/>
          <a:stretch/>
        </p:blipFill>
        <p:spPr>
          <a:xfrm flipH="1">
            <a:off x="1171574" y="1162049"/>
            <a:ext cx="2843213" cy="3619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14750" y="2971799"/>
            <a:ext cx="7261694" cy="2098226"/>
          </a:xfrm>
        </p:spPr>
        <p:txBody>
          <a:bodyPr/>
          <a:lstStyle/>
          <a:p>
            <a:r>
              <a:rPr lang="hr-HR" sz="10000" dirty="0" smtClean="0"/>
              <a:t>HVALA NA PAŽNJI!</a:t>
            </a:r>
            <a:endParaRPr lang="hr-HR" sz="10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94431" y="6199417"/>
            <a:ext cx="6831673" cy="444271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/>
              <a:t>Izradila: Tihana </a:t>
            </a:r>
            <a:r>
              <a:rPr lang="hr-HR" sz="1800" dirty="0" err="1" smtClean="0"/>
              <a:t>Bosec</a:t>
            </a:r>
            <a:r>
              <a:rPr lang="hr-HR" sz="1800" dirty="0" smtClean="0"/>
              <a:t>, 3.a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38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155</TotalTime>
  <Words>336</Words>
  <Application>Microsoft Office PowerPoint</Application>
  <PresentationFormat>Široki zaslon</PresentationFormat>
  <Paragraphs>30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Svjetski dan romskog jezika</vt:lpstr>
      <vt:lpstr>ROMSKA HIMNA</vt:lpstr>
      <vt:lpstr>ODAKLE SU DOŠLI ROMI?</vt:lpstr>
      <vt:lpstr>PowerPoint prezentacija</vt:lpstr>
      <vt:lpstr>POZNATI ROMI</vt:lpstr>
      <vt:lpstr>OBILJEŽAVANJE SVJETSKOG DANA ROMSKOG JEZIKA – 5.11.</vt:lpstr>
      <vt:lpstr>PowerPoint prezentacija</vt:lpstr>
      <vt:lpstr>HVALA NA PAŽNJI!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romskog jezika</dc:title>
  <dc:creator>Ivona Bosec</dc:creator>
  <cp:lastModifiedBy>Ivona Bosec</cp:lastModifiedBy>
  <cp:revision>16</cp:revision>
  <dcterms:created xsi:type="dcterms:W3CDTF">2021-11-07T11:21:11Z</dcterms:created>
  <dcterms:modified xsi:type="dcterms:W3CDTF">2021-11-07T14:30:40Z</dcterms:modified>
</cp:coreProperties>
</file>