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67" r:id="rId4"/>
    <p:sldId id="258" r:id="rId5"/>
    <p:sldId id="260" r:id="rId6"/>
    <p:sldId id="261" r:id="rId7"/>
    <p:sldId id="262" r:id="rId8"/>
    <p:sldId id="265" r:id="rId9"/>
    <p:sldId id="26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44C4AE-B96D-4CDE-810B-D34BA663C7CF}" type="datetime1">
              <a:rPr lang="sr-Latn-RS" smtClean="0"/>
              <a:t>7.11.2021.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181E9A-36FA-473E-82C4-F01911B1363F}" type="datetime1">
              <a:rPr lang="sr-Latn-RS" smtClean="0"/>
              <a:t>7.11.2021.</a:t>
            </a:fld>
            <a:endParaRPr lang="en-US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fld id="{E8885869-B068-409A-BCEB-4F7E5B63EAEB}" type="datetime1">
              <a:rPr lang="sr-Latn-RS" smtClean="0"/>
              <a:t>7.11.2021.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30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BE5080-8651-4DCC-9279-5D738C35574A}" type="datetime1">
              <a:rPr lang="sr-Latn-RS" smtClean="0"/>
              <a:t>7.11.2021.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5912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BE5080-8651-4DCC-9279-5D738C35574A}" type="datetime1">
              <a:rPr lang="sr-Latn-RS" smtClean="0"/>
              <a:t>7.11.2021.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834821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BE5080-8651-4DCC-9279-5D738C35574A}" type="datetime1">
              <a:rPr lang="sr-Latn-RS" smtClean="0"/>
              <a:t>7.11.2021.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171130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BE5080-8651-4DCC-9279-5D738C35574A}" type="datetime1">
              <a:rPr lang="sr-Latn-RS" smtClean="0"/>
              <a:t>7.11.2021.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58664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BE5080-8651-4DCC-9279-5D738C35574A}" type="datetime1">
              <a:rPr lang="sr-Latn-RS" smtClean="0"/>
              <a:t>7.11.2021.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529803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BE5080-8651-4DCC-9279-5D738C35574A}" type="datetime1">
              <a:rPr lang="sr-Latn-RS" smtClean="0"/>
              <a:t>7.11.2021.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330027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69DD90-623B-413F-B8DF-1D32D3449399}" type="datetime1">
              <a:rPr lang="sr-Latn-RS" smtClean="0"/>
              <a:t>7.11.2021.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443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130785-97E8-43AD-94B5-5D21BDA6BAAE}" type="datetime1">
              <a:rPr lang="sr-Latn-RS" smtClean="0"/>
              <a:t>7.11.2021.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7.11.2021.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2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794191-82E4-45EF-B2DF-FDA23A6404F9}" type="datetime1">
              <a:rPr lang="sr-Latn-RS" smtClean="0"/>
              <a:t>7.11.2021.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0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8115DC-F980-4265-BDCD-70064EAF7AC7}" type="datetime1">
              <a:rPr lang="sr-Latn-RS" smtClean="0"/>
              <a:t>7.11.2021.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F118D5-4299-4A2F-9F76-D0606DF9DF42}" type="datetime1">
              <a:rPr lang="sr-Latn-RS" smtClean="0"/>
              <a:t>7.11.2021.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27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5509A0-50F9-4355-A7E6-40BC0B55820E}" type="datetime1">
              <a:rPr lang="sr-Latn-RS" smtClean="0"/>
              <a:t>7.11.2021.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60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75FD4C-D307-40C5-8E7B-59AD9076BFB9}" type="datetime1">
              <a:rPr lang="sr-Latn-RS" smtClean="0"/>
              <a:t>7.11.2021.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6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841072-3D07-4E65-9DD7-9E0704450E00}" type="datetime1">
              <a:rPr lang="sr-Latn-RS" smtClean="0"/>
              <a:t>7.11.2021.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86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B247-CD71-4835-A057-7F18327D242B}" type="datetime1">
              <a:rPr lang="sr-Latn-RS" smtClean="0"/>
              <a:t>7.11.2021.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6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1BE5080-8651-4DCC-9279-5D738C35574A}" type="datetime1">
              <a:rPr lang="sr-Latn-RS" smtClean="0"/>
              <a:t>7.11.2021.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Slika 5" descr="Krupni plan logotipa&#10;&#10;Opis se generira automatski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r="1" b="3423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33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35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403" y="1261598"/>
            <a:ext cx="8229600" cy="2345264"/>
          </a:xfrm>
        </p:spPr>
        <p:txBody>
          <a:bodyPr rtlCol="0">
            <a:normAutofit/>
          </a:bodyPr>
          <a:lstStyle/>
          <a:p>
            <a:pPr rtl="0"/>
            <a:r>
              <a:rPr lang="hr" sz="7200" dirty="0">
                <a:solidFill>
                  <a:schemeClr val="bg1"/>
                </a:solidFill>
              </a:rPr>
              <a:t>SVJETSKI DAN </a:t>
            </a:r>
            <a:r>
              <a:rPr lang="hr-HR" sz="7200" dirty="0">
                <a:solidFill>
                  <a:schemeClr val="bg1"/>
                </a:solidFill>
              </a:rPr>
              <a:t>ROMSKOG JEZIKA</a:t>
            </a:r>
            <a:endParaRPr lang="hr" sz="7200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003" y="3729894"/>
            <a:ext cx="7772400" cy="1320802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endParaRPr lang="h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E4A5D0-62E4-4537-ABA1-64972297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843" y="1455082"/>
            <a:ext cx="9601196" cy="1303867"/>
          </a:xfrm>
        </p:spPr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7756AF8-1AA8-491A-9AAB-3F00CA6A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7511" y="5131836"/>
            <a:ext cx="2416627" cy="771331"/>
          </a:xfrm>
        </p:spPr>
        <p:txBody>
          <a:bodyPr/>
          <a:lstStyle/>
          <a:p>
            <a:pPr rtl="0"/>
            <a:r>
              <a:rPr lang="sr-Latn-RS" sz="2000" dirty="0"/>
              <a:t>Leon Despotović, 3.A</a:t>
            </a:r>
            <a:endParaRPr lang="en-US" sz="2000" dirty="0"/>
          </a:p>
        </p:txBody>
      </p:sp>
      <p:pic>
        <p:nvPicPr>
          <p:cNvPr id="8" name="Slika 7" descr="Thumbs Up Handy">
            <a:extLst>
              <a:ext uri="{FF2B5EF4-FFF2-40B4-BE49-F238E27FC236}">
                <a16:creationId xmlns:a16="http://schemas.microsoft.com/office/drawing/2014/main" id="{5C6A7C70-393E-4190-A3C6-434694010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49" y="2513753"/>
            <a:ext cx="3170597" cy="317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0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702AD5-1261-4160-85D3-F6028D1F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O ROMSKOM JEZIKU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3ECC2D-1653-4AA1-9D44-DE622DC86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246" y="2347207"/>
            <a:ext cx="6256866" cy="33189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Jezik romskog naroda se sastoji od 60-ak dijalekata, često potpuno različitih, većina Roma govori jezikom romani </a:t>
            </a:r>
            <a:r>
              <a:rPr lang="hr-HR" dirty="0" err="1"/>
              <a:t>chib</a:t>
            </a:r>
            <a:endParaRPr lang="hr-HR" dirty="0"/>
          </a:p>
          <a:p>
            <a:pPr>
              <a:lnSpc>
                <a:spcPct val="90000"/>
              </a:lnSpc>
            </a:pPr>
            <a:r>
              <a:rPr lang="hr-HR" dirty="0"/>
              <a:t>Može se reći da je romski jezik ugrožen jer ima toliko puno dijalekata i otežava povezanost zajednica i zbog toga dolazi potreba za Svjetskim danom romskog jezika kako bi se podigla svijest o njihovom jeziku</a:t>
            </a:r>
          </a:p>
          <a:p>
            <a:pPr>
              <a:lnSpc>
                <a:spcPct val="90000"/>
              </a:lnSpc>
            </a:pPr>
            <a:r>
              <a:rPr lang="hr-HR" dirty="0"/>
              <a:t>Prvi svjetski kongres Roma, održan u travnju 1971. godine u Londonu proglasio je romani </a:t>
            </a:r>
            <a:r>
              <a:rPr lang="hr-HR" dirty="0" err="1"/>
              <a:t>ćib</a:t>
            </a:r>
            <a:r>
              <a:rPr lang="hr-HR" dirty="0"/>
              <a:t> službenim romskim jezikom u svijetu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A58D17F-9DD5-49A6-9085-5C0A898CE4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2" r="22254" b="-1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C346402-A814-43DF-A525-1DF77A40DE1B}"/>
              </a:ext>
            </a:extLst>
          </p:cNvPr>
          <p:cNvSpPr txBox="1"/>
          <p:nvPr/>
        </p:nvSpPr>
        <p:spPr>
          <a:xfrm>
            <a:off x="8556171" y="5599669"/>
            <a:ext cx="201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Romska zastava</a:t>
            </a:r>
          </a:p>
        </p:txBody>
      </p:sp>
    </p:spTree>
    <p:extLst>
      <p:ext uri="{BB962C8B-B14F-4D97-AF65-F5344CB8AC3E}">
        <p14:creationId xmlns:p14="http://schemas.microsoft.com/office/powerpoint/2010/main" val="410852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D4B54A-03E6-4F10-BF35-183C8334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ROMSKOM JEZIKU-nastavak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918DF4-C3D7-4E69-87A3-EC2E83873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Romski jezik pripada indoarijskoj skupini jezika, a najsrodniji je jezicima koji se koriste u Indiji</a:t>
            </a:r>
          </a:p>
          <a:p>
            <a:r>
              <a:rPr lang="hr-HR" dirty="0"/>
              <a:t>Romski je zbog kontakta s azijskim i europskim jezicima počeo koristiti mnoge posuđenice iz armenskog i perzijskog jezika</a:t>
            </a:r>
          </a:p>
          <a:p>
            <a:r>
              <a:rPr lang="hr-HR" dirty="0"/>
              <a:t>Prvi spomen romskog nalazimo tek u 16. stoljeću u Zapadnoj Europi</a:t>
            </a:r>
          </a:p>
          <a:p>
            <a:r>
              <a:rPr lang="hr-HR" dirty="0"/>
              <a:t>Danas se romski govori u 42 europske države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786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1AAA601-0110-46EA-BD5D-210AFE6D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POČETAK OBILJEŽAVANJA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F8C8012-FC26-4843-9CC5-B4F2F0E6D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1280" y="2251104"/>
            <a:ext cx="4718304" cy="576262"/>
          </a:xfrm>
        </p:spPr>
        <p:txBody>
          <a:bodyPr/>
          <a:lstStyle/>
          <a:p>
            <a:r>
              <a:rPr lang="hr-HR" dirty="0"/>
              <a:t>Prvi Romsko-hrvatski rječnik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1AC387-DCED-4A81-A51C-EF7018116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2560" y="2614447"/>
            <a:ext cx="4663440" cy="3163825"/>
          </a:xfrm>
        </p:spPr>
        <p:txBody>
          <a:bodyPr>
            <a:normAutofit/>
          </a:bodyPr>
          <a:lstStyle/>
          <a:p>
            <a:r>
              <a:rPr lang="hr-HR" dirty="0"/>
              <a:t>Svjetski dan romskog jezika se obilježava od 3.-6.11. ove godine</a:t>
            </a:r>
          </a:p>
          <a:p>
            <a:r>
              <a:rPr lang="hr-HR" dirty="0"/>
              <a:t>Obilježavanje Svjetskog dana romskog jezika je krenulo iz Zagreba 2008. godine objavljivanjem prvog Romskog-hrvatskog rječnika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4E943A4-43E1-4762-9A78-E3FF02B73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499" y="2792471"/>
            <a:ext cx="2151866" cy="3164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57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3BCDE7-0E64-4399-AEAC-D6E6EFBC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865" y="1133134"/>
            <a:ext cx="4580161" cy="786169"/>
          </a:xfrm>
        </p:spPr>
        <p:txBody>
          <a:bodyPr>
            <a:normAutofit/>
          </a:bodyPr>
          <a:lstStyle/>
          <a:p>
            <a:r>
              <a:rPr lang="hr-HR" sz="4000" dirty="0"/>
              <a:t>VELJKO KAJTAZI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49B991-E7D3-4721-8B7F-956BC9079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hr-HR" dirty="0"/>
              <a:t>2008. godine je u Hrvatskoj udruga iz Zagreba „Kali Sara” predstavila prvi Romsko-hrvatsko i hrvatsko-romski rječnik kojeg je kreirao Veljko </a:t>
            </a:r>
            <a:r>
              <a:rPr lang="hr-HR" dirty="0" err="1"/>
              <a:t>Kajtazi</a:t>
            </a:r>
            <a:endParaRPr lang="hr-HR" dirty="0"/>
          </a:p>
          <a:p>
            <a:r>
              <a:rPr lang="hr-HR" dirty="0"/>
              <a:t>U čast tome događaju 5. studenoga proglašava se Svjetski dan romskog jezika</a:t>
            </a:r>
          </a:p>
          <a:p>
            <a:r>
              <a:rPr lang="hr-HR" dirty="0"/>
              <a:t>Veljko </a:t>
            </a:r>
            <a:r>
              <a:rPr lang="hr-HR" dirty="0" err="1"/>
              <a:t>Kajtazi</a:t>
            </a:r>
            <a:r>
              <a:rPr lang="hr-HR" dirty="0"/>
              <a:t> je zastupnik u saboru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37DC5C4-88F1-4C78-942E-E54E1E2B4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71" b="7304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32796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EF941A-DDDF-4636-9B25-6F71DAEF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262626"/>
                </a:solidFill>
              </a:rPr>
              <a:t>POVELJA O ROMSKOM JEZIKU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C62B25-F4C7-409D-8F28-8553A9E3C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>
                <a:solidFill>
                  <a:srgbClr val="262626"/>
                </a:solidFill>
              </a:rPr>
              <a:t>Ubrzo je donesena Povelja o romskome jeziku koju su potpisali istaknuti profesori romskog jezika, lingvisti, književnici, novinari, predstavnici romskih udruga i političkih organizacija iz Hrvatske i svijeta te ugledni članovi romske, kao i drugih nacionalnih zajednica</a:t>
            </a:r>
          </a:p>
          <a:p>
            <a:pPr>
              <a:lnSpc>
                <a:spcPct val="90000"/>
              </a:lnSpc>
            </a:pPr>
            <a:r>
              <a:rPr lang="hr-HR" dirty="0">
                <a:solidFill>
                  <a:srgbClr val="262626"/>
                </a:solidFill>
              </a:rPr>
              <a:t>Povelju je također podržala i Međunarodna romska unija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B4EFE83-5CE2-4311-9CA8-661132CB3363}"/>
              </a:ext>
            </a:extLst>
          </p:cNvPr>
          <p:cNvSpPr txBox="1"/>
          <p:nvPr/>
        </p:nvSpPr>
        <p:spPr>
          <a:xfrm>
            <a:off x="8308385" y="5237361"/>
            <a:ext cx="291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Povelja o romskom jeziku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C403DF2-56C1-4ADD-B53C-8FB6F29CD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502" y="2419432"/>
            <a:ext cx="1959193" cy="29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0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3434FB-781B-4A0A-99DB-3AAD6950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/>
              <a:t>NAGRADE ZA ŽIVOTNO DJELO „FERENC SZTOJKA” I „ŠAIP JUSUP”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BAF2D8-72FB-420C-B20D-74763A140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hr-HR" dirty="0"/>
              <a:t>Na svečanosti obilježavanja romskog jezika istaknutim pojedincima dodjeljuju se nagrade za životno djelo „Ferenc </a:t>
            </a:r>
            <a:r>
              <a:rPr lang="hr-HR" dirty="0" err="1"/>
              <a:t>Sztojka</a:t>
            </a:r>
            <a:r>
              <a:rPr lang="hr-HR" dirty="0"/>
              <a:t>” i „</a:t>
            </a:r>
            <a:r>
              <a:rPr lang="hr-HR" dirty="0" err="1"/>
              <a:t>Šaip</a:t>
            </a:r>
            <a:r>
              <a:rPr lang="hr-HR" dirty="0"/>
              <a:t> Jusuf” za posebne zasluge u očuvanju standardizaciji i razvoju romskog jezika</a:t>
            </a:r>
          </a:p>
          <a:p>
            <a:r>
              <a:rPr lang="hr-HR" dirty="0"/>
              <a:t>Prve nagrade dodijeljene su na svečanosti 2009. godine</a:t>
            </a:r>
          </a:p>
        </p:txBody>
      </p:sp>
      <p:pic>
        <p:nvPicPr>
          <p:cNvPr id="6" name="Slika 5" descr="Slika na kojoj se prikazuje osoba, dvorana, igrač, gomila&#10;&#10;Opis je automatski generiran">
            <a:extLst>
              <a:ext uri="{FF2B5EF4-FFF2-40B4-BE49-F238E27FC236}">
                <a16:creationId xmlns:a16="http://schemas.microsoft.com/office/drawing/2014/main" id="{46ABED3A-D478-44FC-970F-4A8152B02A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r="13533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9BA04EE-1768-4596-8AAC-50D786F1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0030" y="5620831"/>
            <a:ext cx="2929719" cy="510073"/>
          </a:xfrm>
        </p:spPr>
        <p:txBody>
          <a:bodyPr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hr-HR" sz="1400" dirty="0"/>
              <a:t>Svečanost obilježavanja, 2016. godine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083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2CD1CCD-5D47-4117-85CD-7B0FDBC8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702" y="1390631"/>
            <a:ext cx="3660056" cy="705208"/>
          </a:xfrm>
        </p:spPr>
        <p:txBody>
          <a:bodyPr anchor="b">
            <a:normAutofit/>
          </a:bodyPr>
          <a:lstStyle/>
          <a:p>
            <a:r>
              <a:rPr lang="hr-HR" sz="2400" dirty="0"/>
              <a:t>FERENC SZTOJKA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856233-D3EC-491C-AF00-3B55012ED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137" y="2329943"/>
            <a:ext cx="3660057" cy="347522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hr-HR" dirty="0"/>
              <a:t>Rođen je sredinom 19. stoljeća u Budimpešti, u Habsburškoj Monarhiji</a:t>
            </a:r>
          </a:p>
          <a:p>
            <a:pPr algn="ctr"/>
            <a:r>
              <a:rPr lang="hr-HR" dirty="0"/>
              <a:t>Objavio je prvi cjeloviti rječnik s 13 000 romskih riječi, te je pokrenuo standardizaciju romskog jezika</a:t>
            </a:r>
          </a:p>
          <a:p>
            <a:pPr algn="ctr"/>
            <a:r>
              <a:rPr lang="hr-HR" dirty="0"/>
              <a:t>Dodao im je gramatiku i izgovor i tako postavio temelj za standardizirani romski jezik </a:t>
            </a:r>
          </a:p>
          <a:p>
            <a:pPr algn="ctr"/>
            <a:endParaRPr lang="hr-HR" sz="1600" dirty="0"/>
          </a:p>
        </p:txBody>
      </p:sp>
      <p:pic>
        <p:nvPicPr>
          <p:cNvPr id="6" name="Slika 5" descr="Slika na kojoj se prikazuje tekst, znak&#10;&#10;Opis je automatski generiran">
            <a:extLst>
              <a:ext uri="{FF2B5EF4-FFF2-40B4-BE49-F238E27FC236}">
                <a16:creationId xmlns:a16="http://schemas.microsoft.com/office/drawing/2014/main" id="{FEF616E4-27D6-4CA2-B0AB-3F313DC729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10701"/>
          <a:stretch/>
        </p:blipFill>
        <p:spPr>
          <a:xfrm>
            <a:off x="5687771" y="777617"/>
            <a:ext cx="5311536" cy="4752429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C1AD62-57AA-40B7-9DC7-833830EC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3608" y="5640703"/>
            <a:ext cx="6289054" cy="279400"/>
          </a:xfrm>
        </p:spPr>
        <p:txBody>
          <a:bodyPr>
            <a:noAutofit/>
          </a:bodyPr>
          <a:lstStyle/>
          <a:p>
            <a:pPr rtl="0">
              <a:spcAft>
                <a:spcPts val="600"/>
              </a:spcAft>
            </a:pPr>
            <a:r>
              <a:rPr lang="sr-Latn-RS" sz="1800" dirty="0"/>
              <a:t>Dobitnici nagrade, </a:t>
            </a:r>
            <a:r>
              <a:rPr lang="sr-Latn-RS" sz="1800" dirty="0" err="1"/>
              <a:t>Santino</a:t>
            </a:r>
            <a:r>
              <a:rPr lang="sr-Latn-RS" sz="1800" dirty="0"/>
              <a:t> </a:t>
            </a:r>
            <a:r>
              <a:rPr lang="sr-Latn-RS" sz="1800" dirty="0" err="1"/>
              <a:t>Spinelli</a:t>
            </a:r>
            <a:r>
              <a:rPr lang="sr-Latn-RS" sz="1800" dirty="0"/>
              <a:t> i </a:t>
            </a:r>
            <a:r>
              <a:rPr lang="sr-Latn-RS" sz="1800" dirty="0" err="1"/>
              <a:t>Orhan</a:t>
            </a:r>
            <a:r>
              <a:rPr lang="sr-Latn-RS" sz="1800" dirty="0"/>
              <a:t> </a:t>
            </a:r>
            <a:r>
              <a:rPr lang="sr-Latn-RS" sz="1800" dirty="0" err="1"/>
              <a:t>Galjuš</a:t>
            </a:r>
            <a:r>
              <a:rPr lang="sr-Latn-RS" sz="1800" dirty="0"/>
              <a:t>, 2018. godine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99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22A5A1-CD07-4406-B081-A622BECC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SVI DOBITNICI NAGRADA</a:t>
            </a:r>
          </a:p>
        </p:txBody>
      </p:sp>
      <p:pic>
        <p:nvPicPr>
          <p:cNvPr id="6" name="Rezervirano mjesto sadržaja 5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AEA6DBBC-053E-4C03-9B81-C00FA5A17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35" y="2429417"/>
            <a:ext cx="2789435" cy="3446451"/>
          </a:xfrm>
        </p:spPr>
      </p:pic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1B3C6CF0-BDAB-4D93-8AC6-D355C5A28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32" y="2423191"/>
            <a:ext cx="2789436" cy="34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45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408</Words>
  <Application>Microsoft Office PowerPoint</Application>
  <PresentationFormat>Široki zaslon</PresentationFormat>
  <Paragraphs>35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Organski</vt:lpstr>
      <vt:lpstr>SVJETSKI DAN ROMSKOG JEZIKA</vt:lpstr>
      <vt:lpstr>O ROMSKOM JEZIKU</vt:lpstr>
      <vt:lpstr>O ROMSKOM JEZIKU-nastavak</vt:lpstr>
      <vt:lpstr>POČETAK OBILJEŽAVANJA</vt:lpstr>
      <vt:lpstr>VELJKO KAJTAZI</vt:lpstr>
      <vt:lpstr>POVELJA O ROMSKOM JEZIKU</vt:lpstr>
      <vt:lpstr>NAGRADE ZA ŽIVOTNO DJELO „FERENC SZTOJKA” I „ŠAIP JUSUP”</vt:lpstr>
      <vt:lpstr>FERENC SZTOJKA</vt:lpstr>
      <vt:lpstr>SVI DOBITNICI NAGRADA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Romskog jezika</dc:title>
  <dc:creator>Leon Despotović</dc:creator>
  <cp:lastModifiedBy>Leon Despotović</cp:lastModifiedBy>
  <cp:revision>11</cp:revision>
  <dcterms:created xsi:type="dcterms:W3CDTF">2021-11-07T16:45:10Z</dcterms:created>
  <dcterms:modified xsi:type="dcterms:W3CDTF">2021-11-07T18:35:11Z</dcterms:modified>
</cp:coreProperties>
</file>