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96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511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21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733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315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961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549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547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741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908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427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390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3C8FD0-5E6B-4C9A-83DC-CB44BAB64190}" type="datetimeFigureOut">
              <a:rPr lang="hr-HR" smtClean="0"/>
              <a:t>18.2.2020.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05BFAA4-7A03-468F-8178-9A8B2C8CBB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05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37339" y="1861375"/>
            <a:ext cx="7315200" cy="3255264"/>
          </a:xfrm>
        </p:spPr>
        <p:txBody>
          <a:bodyPr/>
          <a:lstStyle/>
          <a:p>
            <a:r>
              <a:rPr lang="hr-HR" sz="9600" b="1" dirty="0">
                <a:latin typeface="Gigi" panose="04040504061007020D02" pitchFamily="82" charset="0"/>
              </a:rPr>
              <a:t>Francuski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/>
              <a:t> </a:t>
            </a:r>
            <a:r>
              <a:rPr lang="hr-HR" b="1" dirty="0" smtClean="0"/>
              <a:t>   </a:t>
            </a:r>
            <a:r>
              <a:rPr lang="hr-HR" b="1" dirty="0" smtClean="0">
                <a:latin typeface="Arial Narrow" panose="020B0606020202030204" pitchFamily="34" charset="0"/>
              </a:rPr>
              <a:t>– </a:t>
            </a:r>
            <a:r>
              <a:rPr lang="hr-HR" b="1" dirty="0">
                <a:latin typeface="Arial Narrow" panose="020B0606020202030204" pitchFamily="34" charset="0"/>
              </a:rPr>
              <a:t>jezik ljubavi</a:t>
            </a:r>
            <a:r>
              <a:rPr lang="hr-HR" dirty="0">
                <a:latin typeface="Arial Narrow" panose="020B0606020202030204" pitchFamily="34" charset="0"/>
              </a:rPr>
              <a:t/>
            </a:r>
            <a:br>
              <a:rPr lang="hr-HR" dirty="0">
                <a:latin typeface="Arial Narrow" panose="020B0606020202030204" pitchFamily="34" charset="0"/>
              </a:rPr>
            </a:br>
            <a:endParaRPr lang="hr-HR" dirty="0">
              <a:latin typeface="Arial Narrow" panose="020B0606020202030204" pitchFamily="34" charset="0"/>
            </a:endParaRPr>
          </a:p>
        </p:txBody>
      </p:sp>
      <p:pic>
        <p:nvPicPr>
          <p:cNvPr id="1030" name="Picture 6" descr="Slikovni rezultat za paris ville d'am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110" y="1298448"/>
            <a:ext cx="3166252" cy="27214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1032" name="Picture 8" descr="Slikovni rezultat za hear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666" y="3210791"/>
            <a:ext cx="4067026" cy="336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09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Zašto se za francuski kaže da je jezik ljubavi?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zvuk francuskog </a:t>
            </a:r>
            <a:r>
              <a:rPr lang="hr-HR" dirty="0" smtClean="0"/>
              <a:t>jezika je </a:t>
            </a:r>
            <a:r>
              <a:rPr lang="hr-HR" dirty="0">
                <a:solidFill>
                  <a:srgbClr val="FF0000"/>
                </a:solidFill>
              </a:rPr>
              <a:t>muzikalan i </a:t>
            </a:r>
            <a:r>
              <a:rPr lang="hr-HR" dirty="0" smtClean="0">
                <a:solidFill>
                  <a:srgbClr val="FF0000"/>
                </a:solidFill>
              </a:rPr>
              <a:t>skladan</a:t>
            </a:r>
          </a:p>
          <a:p>
            <a:r>
              <a:rPr lang="hr-HR" dirty="0"/>
              <a:t>izrazito je precizan te njegov vokabular nudi </a:t>
            </a:r>
            <a:r>
              <a:rPr lang="hr-HR" dirty="0" smtClean="0"/>
              <a:t>široki </a:t>
            </a:r>
            <a:r>
              <a:rPr lang="hr-HR" dirty="0"/>
              <a:t>paletu riječi koje opisuju čitav niz emocionalnih stanja i </a:t>
            </a:r>
            <a:r>
              <a:rPr lang="hr-HR" dirty="0" smtClean="0"/>
              <a:t>osjećaja</a:t>
            </a:r>
          </a:p>
          <a:p>
            <a:r>
              <a:rPr lang="hr-HR" dirty="0"/>
              <a:t>obiluje jezičnim formama kojima je u središtu </a:t>
            </a:r>
            <a:r>
              <a:rPr lang="hr-HR" dirty="0" smtClean="0"/>
              <a:t>ljubav, </a:t>
            </a:r>
            <a:r>
              <a:rPr lang="hr-HR" dirty="0"/>
              <a:t>mnoge od njih prisutne u hrvatskom, ali i u engleskom </a:t>
            </a:r>
            <a:r>
              <a:rPr lang="hr-HR" dirty="0" smtClean="0"/>
              <a:t>jeziku (</a:t>
            </a:r>
            <a:r>
              <a:rPr lang="fr-FR" i="1" dirty="0">
                <a:solidFill>
                  <a:srgbClr val="FF0000"/>
                </a:solidFill>
              </a:rPr>
              <a:t>fiancé</a:t>
            </a:r>
            <a:r>
              <a:rPr lang="fr-FR" dirty="0">
                <a:solidFill>
                  <a:srgbClr val="FF0000"/>
                </a:solidFill>
              </a:rPr>
              <a:t>, </a:t>
            </a:r>
            <a:r>
              <a:rPr lang="fr-FR" i="1" dirty="0" smtClean="0">
                <a:solidFill>
                  <a:srgbClr val="FF0000"/>
                </a:solidFill>
              </a:rPr>
              <a:t>liaison</a:t>
            </a:r>
            <a:r>
              <a:rPr lang="fr-FR" dirty="0" smtClean="0">
                <a:solidFill>
                  <a:srgbClr val="FF0000"/>
                </a:solidFill>
              </a:rPr>
              <a:t>,</a:t>
            </a:r>
            <a:r>
              <a:rPr lang="fr-FR" dirty="0">
                <a:solidFill>
                  <a:srgbClr val="FF0000"/>
                </a:solidFill>
              </a:rPr>
              <a:t> </a:t>
            </a:r>
            <a:r>
              <a:rPr lang="fr-FR" i="1" dirty="0" smtClean="0">
                <a:solidFill>
                  <a:srgbClr val="FF0000"/>
                </a:solidFill>
              </a:rPr>
              <a:t>rendez-vous</a:t>
            </a:r>
            <a:r>
              <a:rPr lang="hr-HR" i="1" dirty="0" smtClean="0"/>
              <a:t>…)</a:t>
            </a:r>
            <a:endParaRPr lang="hr-HR" dirty="0" smtClean="0"/>
          </a:p>
          <a:p>
            <a:r>
              <a:rPr lang="hr-HR" dirty="0" smtClean="0"/>
              <a:t>lingvistički termin</a:t>
            </a:r>
            <a:r>
              <a:rPr lang="hr-HR" dirty="0"/>
              <a:t> </a:t>
            </a:r>
            <a:r>
              <a:rPr lang="hr-HR" i="1" dirty="0" err="1">
                <a:solidFill>
                  <a:srgbClr val="FF0000"/>
                </a:solidFill>
              </a:rPr>
              <a:t>liaison</a:t>
            </a:r>
            <a:r>
              <a:rPr lang="hr-HR" dirty="0"/>
              <a:t>, odnosno </a:t>
            </a:r>
            <a:r>
              <a:rPr lang="hr-HR" i="1" dirty="0" err="1" smtClean="0">
                <a:solidFill>
                  <a:srgbClr val="FF0000"/>
                </a:solidFill>
              </a:rPr>
              <a:t>enchaînement</a:t>
            </a:r>
            <a:r>
              <a:rPr lang="hr-HR" i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hr-HR" dirty="0"/>
              <a:t>povezivanje izgovornih cjelina i promjena granice </a:t>
            </a:r>
            <a:r>
              <a:rPr lang="hr-HR" dirty="0" smtClean="0"/>
              <a:t>sloga</a:t>
            </a:r>
          </a:p>
          <a:p>
            <a:pPr marL="502920" lvl="1" indent="0">
              <a:buNone/>
            </a:pPr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16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hipokoristici ili riječi od milja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odmilice</a:t>
            </a:r>
            <a:r>
              <a:rPr lang="hr-HR" dirty="0"/>
              <a:t> ili imenice od milja posebne su tvorbene inačice općih ili vlastitih </a:t>
            </a:r>
            <a:r>
              <a:rPr lang="hr-HR" dirty="0" smtClean="0"/>
              <a:t>imenica</a:t>
            </a:r>
          </a:p>
          <a:p>
            <a:r>
              <a:rPr lang="hr-HR" i="1" dirty="0" err="1">
                <a:solidFill>
                  <a:srgbClr val="FF0000"/>
                </a:solidFill>
              </a:rPr>
              <a:t>mon</a:t>
            </a:r>
            <a:r>
              <a:rPr lang="hr-HR" i="1" dirty="0">
                <a:solidFill>
                  <a:srgbClr val="FF0000"/>
                </a:solidFill>
              </a:rPr>
              <a:t> </a:t>
            </a:r>
            <a:r>
              <a:rPr lang="hr-HR" i="1" dirty="0" err="1" smtClean="0">
                <a:solidFill>
                  <a:srgbClr val="FF0000"/>
                </a:solidFill>
              </a:rPr>
              <a:t>ange</a:t>
            </a:r>
            <a:r>
              <a:rPr lang="hr-HR" i="1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= </a:t>
            </a:r>
            <a:r>
              <a:rPr lang="hr-HR" i="1" dirty="0" smtClean="0"/>
              <a:t>moj anđele</a:t>
            </a:r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m</a:t>
            </a:r>
            <a:r>
              <a:rPr lang="hr-HR" dirty="0" smtClean="0"/>
              <a:t>eđutim</a:t>
            </a:r>
            <a:r>
              <a:rPr lang="hr-HR" dirty="0"/>
              <a:t>, neke druge, kao što </a:t>
            </a:r>
            <a:r>
              <a:rPr lang="hr-HR" dirty="0" smtClean="0"/>
              <a:t>je</a:t>
            </a:r>
            <a:r>
              <a:rPr lang="hr-HR" dirty="0"/>
              <a:t> </a:t>
            </a:r>
            <a:r>
              <a:rPr lang="hr-HR" i="1" dirty="0" err="1">
                <a:solidFill>
                  <a:srgbClr val="FF0000"/>
                </a:solidFill>
              </a:rPr>
              <a:t>mon</a:t>
            </a:r>
            <a:r>
              <a:rPr lang="hr-HR" i="1" dirty="0">
                <a:solidFill>
                  <a:srgbClr val="FF0000"/>
                </a:solidFill>
              </a:rPr>
              <a:t> </a:t>
            </a:r>
            <a:r>
              <a:rPr lang="hr-HR" i="1" dirty="0" err="1">
                <a:solidFill>
                  <a:srgbClr val="FF0000"/>
                </a:solidFill>
              </a:rPr>
              <a:t>chou</a:t>
            </a:r>
            <a:r>
              <a:rPr lang="hr-HR" dirty="0"/>
              <a:t>, što znači </a:t>
            </a:r>
            <a:r>
              <a:rPr lang="hr-HR" i="1" dirty="0"/>
              <a:t>moj kupus</a:t>
            </a:r>
            <a:r>
              <a:rPr lang="hr-HR" dirty="0"/>
              <a:t>, ne možemo prevesti </a:t>
            </a:r>
            <a:r>
              <a:rPr lang="hr-HR" dirty="0" smtClean="0"/>
              <a:t>doslovno</a:t>
            </a:r>
          </a:p>
          <a:p>
            <a:r>
              <a:rPr lang="fr-FR" i="1" dirty="0">
                <a:solidFill>
                  <a:srgbClr val="FF0000"/>
                </a:solidFill>
              </a:rPr>
              <a:t>mon coeur</a:t>
            </a:r>
            <a:r>
              <a:rPr lang="fr-FR" dirty="0">
                <a:solidFill>
                  <a:srgbClr val="FF0000"/>
                </a:solidFill>
              </a:rPr>
              <a:t>, </a:t>
            </a:r>
            <a:r>
              <a:rPr lang="fr-FR" i="1" dirty="0">
                <a:solidFill>
                  <a:srgbClr val="FF0000"/>
                </a:solidFill>
              </a:rPr>
              <a:t>mon trésor</a:t>
            </a:r>
            <a:r>
              <a:rPr lang="fr-FR" dirty="0">
                <a:solidFill>
                  <a:srgbClr val="FF0000"/>
                </a:solidFill>
              </a:rPr>
              <a:t>, </a:t>
            </a:r>
            <a:r>
              <a:rPr lang="fr-FR" i="1" dirty="0">
                <a:solidFill>
                  <a:srgbClr val="FF0000"/>
                </a:solidFill>
              </a:rPr>
              <a:t>ma chérie/mon chèr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95255" y="571501"/>
            <a:ext cx="6134486" cy="4000084"/>
          </a:xfrm>
        </p:spPr>
        <p:txBody>
          <a:bodyPr/>
          <a:lstStyle/>
          <a:p>
            <a:r>
              <a:rPr lang="hr-HR" sz="3200" i="1" dirty="0">
                <a:latin typeface="Agency FB" panose="020B0503020202020204" pitchFamily="34" charset="0"/>
              </a:rPr>
              <a:t>ma </a:t>
            </a:r>
            <a:r>
              <a:rPr lang="hr-HR" sz="3200" i="1" dirty="0" err="1">
                <a:latin typeface="Agency FB" panose="020B0503020202020204" pitchFamily="34" charset="0"/>
              </a:rPr>
              <a:t>raison</a:t>
            </a:r>
            <a:r>
              <a:rPr lang="hr-HR" sz="3200" i="1" dirty="0">
                <a:latin typeface="Agency FB" panose="020B0503020202020204" pitchFamily="34" charset="0"/>
              </a:rPr>
              <a:t> de </a:t>
            </a:r>
            <a:r>
              <a:rPr lang="hr-HR" sz="3200" i="1" dirty="0" err="1">
                <a:latin typeface="Agency FB" panose="020B0503020202020204" pitchFamily="34" charset="0"/>
              </a:rPr>
              <a:t>vivre</a:t>
            </a:r>
            <a:r>
              <a:rPr lang="hr-HR" dirty="0">
                <a:latin typeface="Agency FB" panose="020B0503020202020204" pitchFamily="34" charset="0"/>
              </a:rPr>
              <a:t> </a:t>
            </a:r>
            <a:r>
              <a:rPr lang="hr-HR" dirty="0"/>
              <a:t>(moj smisao života</a:t>
            </a:r>
            <a:r>
              <a:rPr lang="hr-HR" dirty="0" smtClean="0"/>
              <a:t>)</a:t>
            </a:r>
          </a:p>
          <a:p>
            <a:r>
              <a:rPr lang="hr-HR" dirty="0"/>
              <a:t> </a:t>
            </a:r>
            <a:r>
              <a:rPr lang="hr-HR" sz="3200" i="1" dirty="0" err="1" smtClean="0">
                <a:latin typeface="Agency FB" panose="020B0503020202020204" pitchFamily="34" charset="0"/>
              </a:rPr>
              <a:t>mon</a:t>
            </a:r>
            <a:r>
              <a:rPr lang="hr-HR" sz="3200" i="1" dirty="0" smtClean="0">
                <a:latin typeface="Agency FB" panose="020B0503020202020204" pitchFamily="34" charset="0"/>
              </a:rPr>
              <a:t> </a:t>
            </a:r>
            <a:r>
              <a:rPr lang="hr-HR" sz="3200" i="1" dirty="0" err="1" smtClean="0">
                <a:latin typeface="Agency FB" panose="020B0503020202020204" pitchFamily="34" charset="0"/>
              </a:rPr>
              <a:t>ciel</a:t>
            </a:r>
            <a:r>
              <a:rPr lang="hr-HR" sz="3200" i="1" dirty="0" smtClean="0">
                <a:latin typeface="Agency FB" panose="020B0503020202020204" pitchFamily="34" charset="0"/>
              </a:rPr>
              <a:t> </a:t>
            </a:r>
            <a:r>
              <a:rPr lang="hr-HR" sz="3200" i="1" dirty="0" err="1" smtClean="0">
                <a:latin typeface="Agency FB" panose="020B0503020202020204" pitchFamily="34" charset="0"/>
              </a:rPr>
              <a:t>étoilé</a:t>
            </a:r>
            <a:r>
              <a:rPr lang="hr-HR" sz="3200" dirty="0"/>
              <a:t> </a:t>
            </a:r>
            <a:r>
              <a:rPr lang="hr-HR" dirty="0"/>
              <a:t>(moje zvjezdano nebo</a:t>
            </a:r>
            <a:r>
              <a:rPr lang="hr-HR" dirty="0" smtClean="0"/>
              <a:t>)</a:t>
            </a:r>
          </a:p>
          <a:p>
            <a:r>
              <a:rPr lang="hr-HR" dirty="0"/>
              <a:t> </a:t>
            </a:r>
            <a:r>
              <a:rPr lang="hr-HR" sz="3200" i="1" dirty="0" err="1">
                <a:latin typeface="Agency FB" panose="020B0503020202020204" pitchFamily="34" charset="0"/>
              </a:rPr>
              <a:t>l’amour</a:t>
            </a:r>
            <a:r>
              <a:rPr lang="hr-HR" sz="3200" i="1" dirty="0">
                <a:latin typeface="Agency FB" panose="020B0503020202020204" pitchFamily="34" charset="0"/>
              </a:rPr>
              <a:t> </a:t>
            </a:r>
            <a:r>
              <a:rPr lang="hr-HR" sz="3200" i="1" dirty="0" smtClean="0">
                <a:latin typeface="Agency FB" panose="020B0503020202020204" pitchFamily="34" charset="0"/>
              </a:rPr>
              <a:t>de </a:t>
            </a:r>
            <a:r>
              <a:rPr lang="hr-HR" sz="3200" i="1" dirty="0">
                <a:latin typeface="Agency FB" panose="020B0503020202020204" pitchFamily="34" charset="0"/>
              </a:rPr>
              <a:t>ma </a:t>
            </a:r>
            <a:r>
              <a:rPr lang="hr-HR" sz="3200" i="1" dirty="0" err="1">
                <a:latin typeface="Agency FB" panose="020B0503020202020204" pitchFamily="34" charset="0"/>
              </a:rPr>
              <a:t>vie</a:t>
            </a:r>
            <a:r>
              <a:rPr lang="hr-HR" sz="3200" dirty="0">
                <a:latin typeface="Agency FB" panose="020B0503020202020204" pitchFamily="34" charset="0"/>
              </a:rPr>
              <a:t> </a:t>
            </a:r>
            <a:r>
              <a:rPr lang="hr-HR" dirty="0"/>
              <a:t>(ljubavi mog </a:t>
            </a:r>
            <a:r>
              <a:rPr lang="hr-HR" dirty="0" smtClean="0"/>
              <a:t>života)</a:t>
            </a:r>
          </a:p>
          <a:p>
            <a:r>
              <a:rPr lang="hr-HR" sz="3200" i="1" dirty="0" smtClean="0">
                <a:latin typeface="Agency FB" panose="020B0503020202020204" pitchFamily="34" charset="0"/>
              </a:rPr>
              <a:t>ma </a:t>
            </a:r>
            <a:r>
              <a:rPr lang="hr-HR" sz="3200" i="1" dirty="0" err="1">
                <a:latin typeface="Agency FB" panose="020B0503020202020204" pitchFamily="34" charset="0"/>
              </a:rPr>
              <a:t>foi</a:t>
            </a:r>
            <a:r>
              <a:rPr lang="hr-HR" sz="3200" dirty="0">
                <a:latin typeface="Agency FB" panose="020B0503020202020204" pitchFamily="34" charset="0"/>
              </a:rPr>
              <a:t> </a:t>
            </a:r>
            <a:r>
              <a:rPr lang="hr-HR" dirty="0"/>
              <a:t>(moja </a:t>
            </a:r>
            <a:r>
              <a:rPr lang="hr-HR" dirty="0" smtClean="0"/>
              <a:t>vjera)</a:t>
            </a:r>
          </a:p>
          <a:p>
            <a:r>
              <a:rPr lang="hr-HR" sz="3200" i="1" dirty="0" smtClean="0">
                <a:latin typeface="Agency FB" panose="020B0503020202020204" pitchFamily="34" charset="0"/>
              </a:rPr>
              <a:t>ma </a:t>
            </a:r>
            <a:r>
              <a:rPr lang="hr-HR" sz="3200" i="1" dirty="0" err="1">
                <a:latin typeface="Agency FB" panose="020B0503020202020204" pitchFamily="34" charset="0"/>
              </a:rPr>
              <a:t>force</a:t>
            </a:r>
            <a:r>
              <a:rPr lang="hr-HR" dirty="0"/>
              <a:t> (moja </a:t>
            </a:r>
            <a:r>
              <a:rPr lang="hr-HR" dirty="0" smtClean="0"/>
              <a:t>snaga)</a:t>
            </a:r>
          </a:p>
          <a:p>
            <a:r>
              <a:rPr lang="hr-HR" sz="3200" i="1" dirty="0" smtClean="0">
                <a:latin typeface="Agency FB" panose="020B0503020202020204" pitchFamily="34" charset="0"/>
              </a:rPr>
              <a:t>ma </a:t>
            </a:r>
            <a:r>
              <a:rPr lang="hr-HR" sz="3200" i="1" dirty="0" err="1">
                <a:latin typeface="Agency FB" panose="020B0503020202020204" pitchFamily="34" charset="0"/>
              </a:rPr>
              <a:t>passion</a:t>
            </a:r>
            <a:r>
              <a:rPr lang="hr-HR" dirty="0"/>
              <a:t> (moja strast)</a:t>
            </a:r>
          </a:p>
        </p:txBody>
      </p:sp>
      <p:pic>
        <p:nvPicPr>
          <p:cNvPr id="2050" name="Picture 2" descr="Slikovni rezultat za couple cartoon tal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519" y="3875809"/>
            <a:ext cx="4476481" cy="32138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81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Eiffelov toranj</a:t>
            </a:r>
            <a:endParaRPr lang="hr-HR" dirty="0"/>
          </a:p>
        </p:txBody>
      </p:sp>
      <p:sp>
        <p:nvSpPr>
          <p:cNvPr id="4" name="AutoShape 2" descr="Slikovni rezultat za paris city of love"/>
          <p:cNvSpPr>
            <a:spLocks noChangeAspect="1" noChangeArrowheads="1"/>
          </p:cNvSpPr>
          <p:nvPr/>
        </p:nvSpPr>
        <p:spPr bwMode="auto">
          <a:xfrm>
            <a:off x="3048001" y="180902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Slikovni rezultat za paris city of lo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80" name="Picture 8" descr="Slikovni rezultat za paris city of lov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" t="127" r="-3760" b="24778"/>
          <a:stretch/>
        </p:blipFill>
        <p:spPr bwMode="auto">
          <a:xfrm>
            <a:off x="4248468" y="299001"/>
            <a:ext cx="6900978" cy="6250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49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Rijeka </a:t>
            </a:r>
            <a:r>
              <a:rPr lang="hr-HR" dirty="0" err="1" smtClean="0"/>
              <a:t>Seine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 descr="Slikovni rezultat za river seine romantic w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540" y="737754"/>
            <a:ext cx="7986361" cy="5320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06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519" y="1123836"/>
            <a:ext cx="3311549" cy="4601183"/>
          </a:xfrm>
        </p:spPr>
        <p:txBody>
          <a:bodyPr/>
          <a:lstStyle/>
          <a:p>
            <a:r>
              <a:rPr lang="hr-HR" sz="4800" dirty="0" smtClean="0"/>
              <a:t>Zid ljubavi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200" i="1" dirty="0" smtClean="0"/>
              <a:t>L</a:t>
            </a:r>
            <a:r>
              <a:rPr lang="fr-FR" sz="3200" i="1" dirty="0" smtClean="0"/>
              <a:t>e </a:t>
            </a:r>
            <a:r>
              <a:rPr lang="fr-FR" sz="3200" i="1" dirty="0"/>
              <a:t>mur des je t'aime</a:t>
            </a:r>
            <a:endParaRPr lang="hr-HR" sz="3200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122" name="Picture 2" descr="Slikovni rezultat za paris wall of lo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468" y="739417"/>
            <a:ext cx="8416250" cy="5607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ipsa 3"/>
          <p:cNvSpPr/>
          <p:nvPr/>
        </p:nvSpPr>
        <p:spPr>
          <a:xfrm>
            <a:off x="9829800" y="1537854"/>
            <a:ext cx="644236" cy="2493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5078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55299" cy="4601183"/>
          </a:xfrm>
        </p:spPr>
        <p:txBody>
          <a:bodyPr/>
          <a:lstStyle/>
          <a:p>
            <a:r>
              <a:rPr lang="hr-HR" dirty="0" smtClean="0"/>
              <a:t>Most </a:t>
            </a:r>
            <a:r>
              <a:rPr lang="hr-HR" dirty="0" smtClean="0"/>
              <a:t>umjetnosti</a:t>
            </a:r>
            <a:br>
              <a:rPr lang="hr-HR" dirty="0" smtClean="0"/>
            </a:br>
            <a:r>
              <a:rPr lang="hr-HR" sz="3000" i="1" dirty="0" err="1" smtClean="0">
                <a:latin typeface="Corbel (Zaglavlja)"/>
              </a:rPr>
              <a:t>Le</a:t>
            </a:r>
            <a:r>
              <a:rPr lang="hr-HR" sz="3000" i="1" dirty="0" smtClean="0">
                <a:latin typeface="Corbel (Zaglavlja)"/>
              </a:rPr>
              <a:t> </a:t>
            </a:r>
            <a:r>
              <a:rPr lang="hr-HR" sz="3000" i="1" dirty="0" err="1" smtClean="0">
                <a:latin typeface="Corbel (Zaglavlja)"/>
              </a:rPr>
              <a:t>pont</a:t>
            </a:r>
            <a:r>
              <a:rPr lang="hr-HR" sz="3000" i="1" dirty="0" smtClean="0">
                <a:latin typeface="Corbel (Zaglavlja)"/>
              </a:rPr>
              <a:t> </a:t>
            </a:r>
            <a:r>
              <a:rPr lang="hr-HR" sz="3000" i="1" dirty="0" err="1" smtClean="0">
                <a:latin typeface="Corbel (Zaglavlja)"/>
              </a:rPr>
              <a:t>des</a:t>
            </a:r>
            <a:r>
              <a:rPr lang="hr-HR" sz="3000" i="1" dirty="0" smtClean="0">
                <a:latin typeface="Corbel (Zaglavlja)"/>
              </a:rPr>
              <a:t> </a:t>
            </a:r>
            <a:r>
              <a:rPr lang="hr-HR" sz="3000" i="1" dirty="0" err="1" smtClean="0">
                <a:latin typeface="Corbel (Zaglavlja)"/>
              </a:rPr>
              <a:t>Arts</a:t>
            </a:r>
            <a:r>
              <a:rPr lang="hr-HR" sz="3000" i="1" dirty="0" smtClean="0">
                <a:latin typeface="Corbel (Zaglavlja)"/>
              </a:rPr>
              <a:t/>
            </a:r>
            <a:br>
              <a:rPr lang="hr-HR" sz="3000" i="1" dirty="0" smtClean="0">
                <a:latin typeface="Corbel (Zaglavlja)"/>
              </a:rPr>
            </a:br>
            <a:r>
              <a:rPr lang="hr-HR" sz="2900" i="1" dirty="0" smtClean="0">
                <a:latin typeface="Corbel (Zaglavlja)"/>
              </a:rPr>
              <a:t>(2012.)</a:t>
            </a:r>
            <a:endParaRPr lang="hr-HR" sz="2900" i="1" dirty="0">
              <a:latin typeface="Corbel (Zaglavlja)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146" name="Picture 2" descr="Slikovni rezultat za paris bridge l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901" y="752618"/>
            <a:ext cx="7170016" cy="5377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21993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Prilagođeno 3">
      <a:dk1>
        <a:sysClr val="windowText" lastClr="000000"/>
      </a:dk1>
      <a:lt1>
        <a:sysClr val="window" lastClr="FFFFFF"/>
      </a:lt1>
      <a:dk2>
        <a:srgbClr val="212121"/>
      </a:dk2>
      <a:lt2>
        <a:srgbClr val="FFFFFF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Okvir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kvi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64</TotalTime>
  <Words>104</Words>
  <Application>Microsoft Office PowerPoint</Application>
  <PresentationFormat>Prilagođeno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Okvir</vt:lpstr>
      <vt:lpstr>Francuski      – jezik ljubavi </vt:lpstr>
      <vt:lpstr>Zašto se za francuski kaže da je jezik ljubavi?</vt:lpstr>
      <vt:lpstr>hipokoristici ili riječi od milja</vt:lpstr>
      <vt:lpstr>PowerPointova prezentacija</vt:lpstr>
      <vt:lpstr>Eiffelov toranj</vt:lpstr>
      <vt:lpstr>Rijeka Seine</vt:lpstr>
      <vt:lpstr>Zid ljubavi  Le mur des je t'aime</vt:lpstr>
      <vt:lpstr>Most umjetnosti Le pont des Arts (2012.)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Francuski      – jezik ljubavi</dc:title>
  <dc:creator>Lucija Fotez</dc:creator>
  <cp:lastModifiedBy>home</cp:lastModifiedBy>
  <cp:revision>6</cp:revision>
  <dcterms:created xsi:type="dcterms:W3CDTF">2020-02-06T18:38:20Z</dcterms:created>
  <dcterms:modified xsi:type="dcterms:W3CDTF">2020-02-18T17:17:45Z</dcterms:modified>
</cp:coreProperties>
</file>