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5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99748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30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01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00066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41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397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02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79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72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7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2A37B60-4BBE-4A96-8FD7-44CB379D6426}" type="datetimeFigureOut">
              <a:rPr lang="hr-HR" smtClean="0"/>
              <a:t>5.1.2022.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56B9EA1-E159-47AF-8453-9CF75DEE5B2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751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2C2346-466C-4B8A-B6D0-9F101E5AD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Nobelova nagrada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D70294-3617-4213-97F0-8480BE0811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Filip Nikić, Dragan Tomić, Nino </a:t>
            </a:r>
            <a:r>
              <a:rPr lang="hr-HR" dirty="0" err="1"/>
              <a:t>Hrgetić</a:t>
            </a:r>
            <a:r>
              <a:rPr lang="hr-HR" dirty="0"/>
              <a:t> , Renato Lukaček</a:t>
            </a:r>
          </a:p>
        </p:txBody>
      </p:sp>
    </p:spTree>
    <p:extLst>
      <p:ext uri="{BB962C8B-B14F-4D97-AF65-F5344CB8AC3E}">
        <p14:creationId xmlns:p14="http://schemas.microsoft.com/office/powerpoint/2010/main" val="16157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Adolf Butenandt - Biographical - NobelPrize.org">
            <a:extLst>
              <a:ext uri="{FF2B5EF4-FFF2-40B4-BE49-F238E27FC236}">
                <a16:creationId xmlns:a16="http://schemas.microsoft.com/office/drawing/2014/main" id="{6EE0BCF5-7597-4AED-976B-E9E536461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4" r="-3" b="33261"/>
          <a:stretch/>
        </p:blipFill>
        <p:spPr bwMode="auto">
          <a:xfrm>
            <a:off x="5" y="4562042"/>
            <a:ext cx="4373545" cy="22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ichard Kuhn – Wikipedija">
            <a:extLst>
              <a:ext uri="{FF2B5EF4-FFF2-40B4-BE49-F238E27FC236}">
                <a16:creationId xmlns:a16="http://schemas.microsoft.com/office/drawing/2014/main" id="{B9C0FE5D-E5A8-4582-A646-740B0BBCC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8" r="-2" b="37055"/>
          <a:stretch/>
        </p:blipFill>
        <p:spPr bwMode="auto">
          <a:xfrm>
            <a:off x="20" y="2281428"/>
            <a:ext cx="4375897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8" name="Picture 4" descr="Gerhard Domagk - Biographical - NobelPrize.org">
            <a:extLst>
              <a:ext uri="{FF2B5EF4-FFF2-40B4-BE49-F238E27FC236}">
                <a16:creationId xmlns:a16="http://schemas.microsoft.com/office/drawing/2014/main" id="{F435C20F-932F-4E2C-8632-8AC700E4E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7" r="-2" b="33385"/>
          <a:stretch/>
        </p:blipFill>
        <p:spPr bwMode="auto">
          <a:xfrm>
            <a:off x="-5" y="10"/>
            <a:ext cx="4379976" cy="22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E229A8-A2F8-4721-9FA1-CB2CA2662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hr-HR" dirty="0"/>
              <a:t>Gerhard </a:t>
            </a:r>
            <a:r>
              <a:rPr lang="hr-HR" dirty="0" err="1"/>
              <a:t>Domag</a:t>
            </a:r>
            <a:r>
              <a:rPr lang="hr-HR" dirty="0"/>
              <a:t>, njemački patolog i </a:t>
            </a:r>
            <a:r>
              <a:rPr lang="hr-HR" dirty="0" err="1"/>
              <a:t>bakterolog</a:t>
            </a:r>
            <a:r>
              <a:rPr lang="hr-HR" dirty="0"/>
              <a:t> dobio je  Nobelovu nagradu iz medicine 1939.</a:t>
            </a:r>
          </a:p>
          <a:p>
            <a:r>
              <a:rPr lang="hr-HR" dirty="0"/>
              <a:t>Richard </a:t>
            </a:r>
            <a:r>
              <a:rPr lang="hr-HR" dirty="0" err="1"/>
              <a:t>Kuhn</a:t>
            </a:r>
            <a:r>
              <a:rPr lang="hr-HR" dirty="0"/>
              <a:t> dobio je nagradu za kemiju 1938. ali je bio prisiljen odbiti nagradu zbog nacističkog režima</a:t>
            </a:r>
          </a:p>
          <a:p>
            <a:r>
              <a:rPr lang="hr-HR" dirty="0"/>
              <a:t>Adolf </a:t>
            </a:r>
            <a:r>
              <a:rPr lang="hr-HR" dirty="0" err="1"/>
              <a:t>Butenandt</a:t>
            </a:r>
            <a:r>
              <a:rPr lang="hr-HR" dirty="0"/>
              <a:t> je odbio nagradu zbog nacističkog režima, dobio je nagradu za medicinu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722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87F6E33-E655-4BED-9DA4-5A8CF7899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pozornosti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87B72A52-F439-4D3F-A8E3-84025EEFE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533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ADFDD7-E447-4012-8E51-3A3E5DCD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hr-HR" dirty="0"/>
              <a:t>Tko je bio Alfred Nobel?</a:t>
            </a:r>
          </a:p>
        </p:txBody>
      </p:sp>
      <p:pic>
        <p:nvPicPr>
          <p:cNvPr id="1026" name="Picture 2" descr="Alfred Nobel - Wikipedia">
            <a:extLst>
              <a:ext uri="{FF2B5EF4-FFF2-40B4-BE49-F238E27FC236}">
                <a16:creationId xmlns:a16="http://schemas.microsoft.com/office/drawing/2014/main" id="{3FDEE7FF-6833-46DA-A151-4A8DCA9EA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/>
          <a:stretch/>
        </p:blipFill>
        <p:spPr bwMode="auto">
          <a:xfrm>
            <a:off x="-1" y="10"/>
            <a:ext cx="43735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DA08EC-1C97-40E4-A8F4-0A4ECF81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hr-HR" dirty="0"/>
              <a:t>Alfred Nobel rođen 21. listopada 1833. u Stockholmu.</a:t>
            </a:r>
          </a:p>
          <a:p>
            <a:r>
              <a:rPr lang="hr-HR" dirty="0"/>
              <a:t>švedski kemičar, izumitelj i mirotvorac.</a:t>
            </a:r>
          </a:p>
          <a:p>
            <a:r>
              <a:rPr lang="hr-HR" dirty="0"/>
              <a:t>u čast Alfreda Nobela je nazvan kemijski element </a:t>
            </a:r>
            <a:r>
              <a:rPr lang="hr-HR" dirty="0" err="1"/>
              <a:t>nobelij</a:t>
            </a:r>
            <a:r>
              <a:rPr lang="hr-HR" dirty="0"/>
              <a:t> otkriven 1956. godine.</a:t>
            </a:r>
          </a:p>
          <a:p>
            <a:r>
              <a:rPr lang="hr-HR" dirty="0"/>
              <a:t>njegov najpoznatiji izum bio je dinamit</a:t>
            </a:r>
          </a:p>
        </p:txBody>
      </p:sp>
    </p:spTree>
    <p:extLst>
      <p:ext uri="{BB962C8B-B14F-4D97-AF65-F5344CB8AC3E}">
        <p14:creationId xmlns:p14="http://schemas.microsoft.com/office/powerpoint/2010/main" val="326521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F8515-5474-4F94-B098-0DA5073D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hr-HR" dirty="0"/>
              <a:t>Nobelova nagrada</a:t>
            </a:r>
          </a:p>
        </p:txBody>
      </p:sp>
      <p:sp>
        <p:nvSpPr>
          <p:cNvPr id="2052" name="Rectangle 70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B21FC2-B116-4B4C-BA92-72229F9D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886200"/>
          </a:xfrm>
        </p:spPr>
        <p:txBody>
          <a:bodyPr>
            <a:normAutofit lnSpcReduction="10000"/>
          </a:bodyPr>
          <a:lstStyle/>
          <a:p>
            <a:r>
              <a:rPr lang="hr-HR" sz="1800" dirty="0"/>
              <a:t>četiri godine nakon njegove smrti 29. lipnja 1900. utemeljena je Nobelova nagrada</a:t>
            </a:r>
          </a:p>
          <a:p>
            <a:r>
              <a:rPr lang="hr-HR" sz="1800" dirty="0"/>
              <a:t>prva dodjela Nobelovih nagrada za književnost, fiziku, kemiju i medicinu je održana na Kraljevskoj Glazbenoj akademiji u Stockholmu, 1901.</a:t>
            </a:r>
          </a:p>
          <a:p>
            <a:r>
              <a:rPr lang="hr-HR" sz="1800" dirty="0"/>
              <a:t>dodjeljuje se svake godine na dan njegove smrti 10. prosinca 1896.</a:t>
            </a:r>
          </a:p>
          <a:p>
            <a:r>
              <a:rPr lang="hr-HR" sz="1800" dirty="0"/>
              <a:t>danas se Nobelova nagrada dodjeljuje  pojedincima ili skupinama čiji su uspjesi iznimni.</a:t>
            </a:r>
          </a:p>
          <a:p>
            <a:r>
              <a:rPr lang="hr-HR" sz="1800" dirty="0"/>
              <a:t>danas se dodjeljuje za fiziku, kemiju, književnost i mir</a:t>
            </a:r>
          </a:p>
          <a:p>
            <a:endParaRPr lang="hr-HR" sz="1800" dirty="0"/>
          </a:p>
        </p:txBody>
      </p:sp>
      <p:pic>
        <p:nvPicPr>
          <p:cNvPr id="2050" name="Picture 2" descr="Nobelova nagrada | Proleksis enciklopedija">
            <a:extLst>
              <a:ext uri="{FF2B5EF4-FFF2-40B4-BE49-F238E27FC236}">
                <a16:creationId xmlns:a16="http://schemas.microsoft.com/office/drawing/2014/main" id="{979D106F-9FA0-4C08-8EA4-A9A5760BF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641" y="2423984"/>
            <a:ext cx="5105445" cy="33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1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1FD269-CE83-4858-93EF-54B0BDDD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Rekordi Nobelove nagrade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7424E9-65B3-4DA5-A3CF-6C0240C49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samo živi ljudi mogu biti nominirani za Nobelovu nagradu.</a:t>
            </a:r>
          </a:p>
          <a:p>
            <a:r>
              <a:rPr lang="hr-HR" dirty="0"/>
              <a:t>iznimno su dobitnici Nobelove nagrade za mir Dag </a:t>
            </a:r>
            <a:r>
              <a:rPr lang="hr-HR" dirty="0" err="1"/>
              <a:t>Hammarskjold</a:t>
            </a:r>
            <a:r>
              <a:rPr lang="hr-HR" dirty="0"/>
              <a:t> 1961. i Nobelove nagrade za književnost Erik Axel </a:t>
            </a:r>
            <a:r>
              <a:rPr lang="hr-HR" dirty="0" err="1"/>
              <a:t>Karlfedt</a:t>
            </a:r>
            <a:r>
              <a:rPr lang="hr-HR" dirty="0"/>
              <a:t> 1931., </a:t>
            </a:r>
            <a:r>
              <a:rPr lang="hr-HR" dirty="0">
                <a:solidFill>
                  <a:schemeClr val="tx1"/>
                </a:solidFill>
              </a:rPr>
              <a:t>dobili Nobelove nagrade iako su umrli u razdoblju nominacije i proglašenja dobitnika.</a:t>
            </a:r>
          </a:p>
          <a:p>
            <a:r>
              <a:rPr lang="hr-HR" dirty="0"/>
              <a:t>2011. godine je Nobelova nagrada iznimno dodijeljena jednom pokojniku. </a:t>
            </a:r>
            <a:br>
              <a:rPr lang="hr-HR" dirty="0"/>
            </a:br>
            <a:r>
              <a:rPr lang="hr-HR" dirty="0"/>
              <a:t>To se dogodilo prilikom dodjeljivanja Nobelove nagrade  za medicinu Ralphu </a:t>
            </a:r>
            <a:r>
              <a:rPr lang="hr-HR" dirty="0" err="1"/>
              <a:t>Steinmanu</a:t>
            </a:r>
            <a:r>
              <a:rPr lang="hr-HR" dirty="0"/>
              <a:t> koji je nažalost umro tri dana prije dodjele nagrade, a o čemu nije na vrijeme obaviješten odbor za dodjelu nagrade.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02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E9EE16-646F-4D2F-B037-ED7DFFB7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Dva puta nagrađivani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3F45C2-1564-4D2B-8601-699F080DE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Četvero je znanstvenika primilo i po dvije Nobelove nagrade:</a:t>
            </a:r>
          </a:p>
          <a:p>
            <a:r>
              <a:rPr lang="hr-HR" dirty="0" err="1"/>
              <a:t>amerikanac</a:t>
            </a:r>
            <a:r>
              <a:rPr lang="hr-HR" dirty="0"/>
              <a:t> John </a:t>
            </a:r>
            <a:r>
              <a:rPr lang="hr-HR" dirty="0" err="1"/>
              <a:t>Bardeen</a:t>
            </a:r>
            <a:r>
              <a:rPr lang="hr-HR" dirty="0"/>
              <a:t> nagrađen je dva puta za fiziku (za razvoj tranzistora, i za „BCS teoriju”) </a:t>
            </a:r>
          </a:p>
          <a:p>
            <a:r>
              <a:rPr lang="hr-HR" dirty="0"/>
              <a:t>britanski biokemičar Frederick </a:t>
            </a:r>
            <a:r>
              <a:rPr lang="hr-HR" dirty="0" err="1"/>
              <a:t>Sanger</a:t>
            </a:r>
            <a:r>
              <a:rPr lang="hr-HR" dirty="0"/>
              <a:t> je dva puta dobio nagradu za kemiju ( objašnjenje strukture inzulina i za metodu po kojoj se mogu utvrditi DNK sekvence u nukleinskim kiselinama)</a:t>
            </a:r>
          </a:p>
          <a:p>
            <a:r>
              <a:rPr lang="hr-HR" dirty="0"/>
              <a:t>neobičnu kombinaciju primljenih nagrada je postigao američki kemičar </a:t>
            </a:r>
            <a:r>
              <a:rPr lang="hr-HR" dirty="0" err="1"/>
              <a:t>Linus</a:t>
            </a:r>
            <a:r>
              <a:rPr lang="hr-HR" dirty="0"/>
              <a:t> </a:t>
            </a:r>
            <a:r>
              <a:rPr lang="hr-HR" dirty="0" err="1"/>
              <a:t>Pauling</a:t>
            </a:r>
            <a:r>
              <a:rPr lang="hr-HR" dirty="0"/>
              <a:t> koji je 1954. dobio nagradu za kemiju, a 1962. nagradu za mir. Bio je veliki protivnik nuklearnih testiranja.</a:t>
            </a:r>
          </a:p>
          <a:p>
            <a:r>
              <a:rPr lang="hr-HR" dirty="0"/>
              <a:t>Marie Curie je jedina žena koja je osvojila dvije Nobelove nagrade, jednu za fiziku 1903. a drugu za kemiju 1911.</a:t>
            </a:r>
          </a:p>
        </p:txBody>
      </p:sp>
    </p:spTree>
    <p:extLst>
      <p:ext uri="{BB962C8B-B14F-4D97-AF65-F5344CB8AC3E}">
        <p14:creationId xmlns:p14="http://schemas.microsoft.com/office/powerpoint/2010/main" val="240685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8D1FCF3-C217-4D15-95BA-CF6B42C5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20" y="2298276"/>
            <a:ext cx="1941399" cy="27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derick Sanger - Wikipedia">
            <a:extLst>
              <a:ext uri="{FF2B5EF4-FFF2-40B4-BE49-F238E27FC236}">
                <a16:creationId xmlns:a16="http://schemas.microsoft.com/office/drawing/2014/main" id="{9B297B47-55C9-4583-A10B-9F5745CA6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02" y="2298276"/>
            <a:ext cx="2059270" cy="27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nus Pauling - Wikipedia">
            <a:extLst>
              <a:ext uri="{FF2B5EF4-FFF2-40B4-BE49-F238E27FC236}">
                <a16:creationId xmlns:a16="http://schemas.microsoft.com/office/drawing/2014/main" id="{B0C1023A-07A1-4BCF-819B-5B8249AF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34" y="2222774"/>
            <a:ext cx="1942291" cy="27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6AEDD75-479D-484C-ACF9-64484AD385B8}"/>
              </a:ext>
            </a:extLst>
          </p:cNvPr>
          <p:cNvSpPr txBox="1"/>
          <p:nvPr/>
        </p:nvSpPr>
        <p:spPr>
          <a:xfrm>
            <a:off x="824619" y="185344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John </a:t>
            </a:r>
            <a:r>
              <a:rPr lang="hr-HR" dirty="0" err="1"/>
              <a:t>Bardeen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DCC266B-D2C2-40BB-A860-ECF036F63B63}"/>
              </a:ext>
            </a:extLst>
          </p:cNvPr>
          <p:cNvSpPr txBox="1"/>
          <p:nvPr/>
        </p:nvSpPr>
        <p:spPr>
          <a:xfrm>
            <a:off x="3491619" y="1793251"/>
            <a:ext cx="257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Frederick </a:t>
            </a:r>
            <a:r>
              <a:rPr lang="hr-HR" dirty="0" err="1"/>
              <a:t>Sagner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F329558-4292-463E-A7B4-079545CCF475}"/>
              </a:ext>
            </a:extLst>
          </p:cNvPr>
          <p:cNvSpPr txBox="1"/>
          <p:nvPr/>
        </p:nvSpPr>
        <p:spPr>
          <a:xfrm>
            <a:off x="6067039" y="1779026"/>
            <a:ext cx="23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/>
              <a:t>Linus</a:t>
            </a:r>
            <a:r>
              <a:rPr lang="hr-HR" dirty="0"/>
              <a:t> </a:t>
            </a:r>
            <a:r>
              <a:rPr lang="hr-HR" dirty="0" err="1"/>
              <a:t>Pauling</a:t>
            </a:r>
            <a:endParaRPr lang="hr-HR" dirty="0"/>
          </a:p>
        </p:txBody>
      </p:sp>
      <p:pic>
        <p:nvPicPr>
          <p:cNvPr id="3080" name="Picture 8" descr="Marie Curie - Wikipedia">
            <a:extLst>
              <a:ext uri="{FF2B5EF4-FFF2-40B4-BE49-F238E27FC236}">
                <a16:creationId xmlns:a16="http://schemas.microsoft.com/office/drawing/2014/main" id="{80CDF560-A834-48E9-8F07-143010CE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388" y="2222774"/>
            <a:ext cx="2122192" cy="27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188A852-E004-4240-AB6F-B6FBABE6D9CD}"/>
              </a:ext>
            </a:extLst>
          </p:cNvPr>
          <p:cNvSpPr txBox="1"/>
          <p:nvPr/>
        </p:nvSpPr>
        <p:spPr>
          <a:xfrm>
            <a:off x="9013371" y="1793251"/>
            <a:ext cx="17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Marie Curie</a:t>
            </a:r>
          </a:p>
        </p:txBody>
      </p:sp>
    </p:spTree>
    <p:extLst>
      <p:ext uri="{BB962C8B-B14F-4D97-AF65-F5344CB8AC3E}">
        <p14:creationId xmlns:p14="http://schemas.microsoft.com/office/powerpoint/2010/main" val="113501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03E6EE-B5AC-4549-B65B-A98F04C9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hr-HR" dirty="0"/>
              <a:t>Hrvati koji su dobili Nobelovu nagradu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540372-AB27-4051-9918-9C6FF0D0B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 lnSpcReduction="10000"/>
          </a:bodyPr>
          <a:lstStyle/>
          <a:p>
            <a:r>
              <a:rPr lang="hr-HR" sz="1900" dirty="0"/>
              <a:t>Hrvati koji su osvojili Nobelovu nagradu su Lavoslav Ružička, Ivo Andrić i Vladimir Prelog</a:t>
            </a:r>
            <a:endParaRPr lang="hr-HR" sz="1900" dirty="0">
              <a:highlight>
                <a:srgbClr val="00FFFF"/>
              </a:highlight>
            </a:endParaRPr>
          </a:p>
          <a:p>
            <a:r>
              <a:rPr lang="hr-HR" sz="1900" dirty="0"/>
              <a:t>Lavoslav Ružička dobitnik je Nobelove nagrade u području kemije, ujedno i prvi hrvatski dobitnik nagrade, dobio je nagradu za rad na </a:t>
            </a:r>
            <a:r>
              <a:rPr lang="hr-HR" sz="1900" dirty="0" err="1"/>
              <a:t>polimetilenima</a:t>
            </a:r>
            <a:r>
              <a:rPr lang="hr-HR" sz="1900" dirty="0"/>
              <a:t> i za istraživanje spolnih hormona 1939.</a:t>
            </a:r>
          </a:p>
          <a:p>
            <a:r>
              <a:rPr lang="hr-HR" sz="1900" dirty="0"/>
              <a:t>Ivo Andrić dobitnik Nobelove nagrade za književnost 1961. za roman „Na Drini ćuprija”</a:t>
            </a:r>
          </a:p>
          <a:p>
            <a:r>
              <a:rPr lang="hr-HR" sz="1900" dirty="0"/>
              <a:t>Vladimir Prelog je dobitnik Nobelove nagrade za područje kemije 1975., za istraživanje </a:t>
            </a:r>
            <a:r>
              <a:rPr lang="hr-HR" sz="1900" dirty="0" err="1"/>
              <a:t>stereokemije</a:t>
            </a:r>
            <a:r>
              <a:rPr lang="hr-HR" sz="1900" dirty="0"/>
              <a:t> organskih molekula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0" name="Picture 4" descr="Ivo Andrić - Wikipedia">
            <a:extLst>
              <a:ext uri="{FF2B5EF4-FFF2-40B4-BE49-F238E27FC236}">
                <a16:creationId xmlns:a16="http://schemas.microsoft.com/office/drawing/2014/main" id="{CC8B442D-2070-4B5A-B223-448EB880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6594" y="2554112"/>
            <a:ext cx="1391072" cy="17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ladimir Prelog - Wikipedia">
            <a:extLst>
              <a:ext uri="{FF2B5EF4-FFF2-40B4-BE49-F238E27FC236}">
                <a16:creationId xmlns:a16="http://schemas.microsoft.com/office/drawing/2014/main" id="{A5ACA537-8A00-4D70-9C06-2746935A4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3462" y="4541532"/>
            <a:ext cx="1277336" cy="174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avoslav Ružička – Wikipedija">
            <a:extLst>
              <a:ext uri="{FF2B5EF4-FFF2-40B4-BE49-F238E27FC236}">
                <a16:creationId xmlns:a16="http://schemas.microsoft.com/office/drawing/2014/main" id="{79A24C68-2BBC-490E-84AE-A4CC012C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3462" y="685515"/>
            <a:ext cx="1374823" cy="17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6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6D3AA3-F678-49EF-B767-DA6AF7A4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hr-HR" dirty="0"/>
              <a:t>Žene koje su osvojile nagradu</a:t>
            </a:r>
          </a:p>
        </p:txBody>
      </p:sp>
      <p:pic>
        <p:nvPicPr>
          <p:cNvPr id="5122" name="Picture 2" descr="Malala Yousafzai – Wikipedija">
            <a:extLst>
              <a:ext uri="{FF2B5EF4-FFF2-40B4-BE49-F238E27FC236}">
                <a16:creationId xmlns:a16="http://schemas.microsoft.com/office/drawing/2014/main" id="{B8429BE0-365D-4F0A-BC2A-4149F95EA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9"/>
          <a:stretch/>
        </p:blipFill>
        <p:spPr bwMode="auto">
          <a:xfrm>
            <a:off x="-1" y="10"/>
            <a:ext cx="43735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6AE1E3-58B3-4DC8-B958-5B9889BD9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hr-HR" dirty="0"/>
              <a:t>Nobelovu nagradu je osvojilo samo 47 žena.</a:t>
            </a:r>
          </a:p>
          <a:p>
            <a:r>
              <a:rPr lang="hr-HR" dirty="0"/>
              <a:t>Marie Curie je jedina žena koja je osvojila dvije Nobelove nagrade</a:t>
            </a:r>
          </a:p>
          <a:p>
            <a:r>
              <a:rPr lang="hr-HR" dirty="0"/>
              <a:t>najmlađa dobitnica  nagrade je aktivistica </a:t>
            </a:r>
            <a:r>
              <a:rPr lang="hr-HR" dirty="0" err="1"/>
              <a:t>Malala</a:t>
            </a:r>
            <a:r>
              <a:rPr lang="hr-HR" dirty="0"/>
              <a:t> </a:t>
            </a:r>
            <a:r>
              <a:rPr lang="hr-HR" dirty="0" err="1"/>
              <a:t>Yusufzai</a:t>
            </a:r>
            <a:r>
              <a:rPr lang="hr-HR" dirty="0"/>
              <a:t> koja ju je dobila sa samo 14 godina za mir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914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41F2948-F10F-425B-8F3D-80D948DE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hr-HR" dirty="0"/>
              <a:t>Ljudi koji su odbili Nobelovu nagradu</a:t>
            </a:r>
          </a:p>
        </p:txBody>
      </p:sp>
      <p:pic>
        <p:nvPicPr>
          <p:cNvPr id="7174" name="Picture 6" descr="Boris Pasternak - Wikipedia">
            <a:extLst>
              <a:ext uri="{FF2B5EF4-FFF2-40B4-BE49-F238E27FC236}">
                <a16:creationId xmlns:a16="http://schemas.microsoft.com/office/drawing/2014/main" id="{A935F3B1-DE7B-4D61-8522-B1EA7BBA7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r="-3" b="35062"/>
          <a:stretch/>
        </p:blipFill>
        <p:spPr bwMode="auto">
          <a:xfrm>
            <a:off x="5" y="4562042"/>
            <a:ext cx="4373545" cy="22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e Duc Tho | Nobel Peace Summit">
            <a:extLst>
              <a:ext uri="{FF2B5EF4-FFF2-40B4-BE49-F238E27FC236}">
                <a16:creationId xmlns:a16="http://schemas.microsoft.com/office/drawing/2014/main" id="{7DC75096-53B8-4C24-AD85-27F52C093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" r="2" b="25561"/>
          <a:stretch/>
        </p:blipFill>
        <p:spPr bwMode="auto">
          <a:xfrm>
            <a:off x="20" y="2281428"/>
            <a:ext cx="4375897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Credit: Getty Images/Wojtek Laski">
            <a:extLst>
              <a:ext uri="{FF2B5EF4-FFF2-40B4-BE49-F238E27FC236}">
                <a16:creationId xmlns:a16="http://schemas.microsoft.com/office/drawing/2014/main" id="{70704703-6631-4C00-AADC-AED99EF5D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3" r="3" b="26697"/>
          <a:stretch/>
        </p:blipFill>
        <p:spPr bwMode="auto">
          <a:xfrm>
            <a:off x="-5" y="10"/>
            <a:ext cx="4379976" cy="22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29E2F-7E66-4120-97D8-EA4605D87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700" dirty="0"/>
              <a:t>Šestero ljudi je odbilo Nobelovu nagradu:</a:t>
            </a:r>
          </a:p>
          <a:p>
            <a:r>
              <a:rPr lang="hr-HR" sz="1700" dirty="0"/>
              <a:t>Jean Paul Sartre je 1964. odbio Nobelovu nagradu za književnost, prilikom čega je rekao kako ne želi biti opisan kao pisac</a:t>
            </a:r>
          </a:p>
          <a:p>
            <a:r>
              <a:rPr lang="hr-HR" sz="1700" dirty="0" err="1"/>
              <a:t>Le</a:t>
            </a:r>
            <a:r>
              <a:rPr lang="hr-HR" sz="1700" dirty="0"/>
              <a:t> </a:t>
            </a:r>
            <a:r>
              <a:rPr lang="hr-HR" sz="1700" dirty="0" err="1"/>
              <a:t>Duc</a:t>
            </a:r>
            <a:r>
              <a:rPr lang="hr-HR" sz="1700" dirty="0"/>
              <a:t> </a:t>
            </a:r>
            <a:r>
              <a:rPr lang="hr-HR" sz="1700" dirty="0" err="1"/>
              <a:t>Tho</a:t>
            </a:r>
            <a:r>
              <a:rPr lang="hr-HR" sz="1700" dirty="0"/>
              <a:t>, vijetnamski revolucionar i političar koji je 1973. odbio je Nobelovu nagradu zbog učešća u Pariškoj mirovnoj konferenciji koja nije rezultirala mirom u Vijetnamu</a:t>
            </a:r>
            <a:endParaRPr lang="hr-HR" sz="1700" dirty="0">
              <a:highlight>
                <a:srgbClr val="FFFF00"/>
              </a:highlight>
            </a:endParaRPr>
          </a:p>
          <a:p>
            <a:r>
              <a:rPr lang="hr-HR" sz="1700" dirty="0"/>
              <a:t>Boris </a:t>
            </a:r>
            <a:r>
              <a:rPr lang="hr-HR" sz="1700" dirty="0" err="1"/>
              <a:t>Leonidovič</a:t>
            </a:r>
            <a:r>
              <a:rPr lang="hr-HR" sz="1700" dirty="0"/>
              <a:t> Pasternak je odbio Nobelovu nagradu za književnost. </a:t>
            </a:r>
          </a:p>
        </p:txBody>
      </p:sp>
    </p:spTree>
    <p:extLst>
      <p:ext uri="{BB962C8B-B14F-4D97-AF65-F5344CB8AC3E}">
        <p14:creationId xmlns:p14="http://schemas.microsoft.com/office/powerpoint/2010/main" val="19178384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80</TotalTime>
  <Words>601</Words>
  <Application>Microsoft Office PowerPoint</Application>
  <PresentationFormat>Široki zaslon</PresentationFormat>
  <Paragraphs>47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3" baseType="lpstr">
      <vt:lpstr>Franklin Gothic Book</vt:lpstr>
      <vt:lpstr>Žetva</vt:lpstr>
      <vt:lpstr>Nobelova nagrada</vt:lpstr>
      <vt:lpstr>Tko je bio Alfred Nobel?</vt:lpstr>
      <vt:lpstr>Nobelova nagrada</vt:lpstr>
      <vt:lpstr>Rekordi Nobelove nagrade</vt:lpstr>
      <vt:lpstr>Dva puta nagrađivani</vt:lpstr>
      <vt:lpstr>PowerPoint prezentacija</vt:lpstr>
      <vt:lpstr>Hrvati koji su dobili Nobelovu nagradu</vt:lpstr>
      <vt:lpstr>Žene koje su osvojile nagradu</vt:lpstr>
      <vt:lpstr>Ljudi koji su odbili Nobelovu nagradu</vt:lpstr>
      <vt:lpstr>PowerPoint prezentacija</vt:lpstr>
      <vt:lpstr>Hvala na pozornosti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Nobelova nagrada</dc:title>
  <dc:creator>Renato Lukaček</dc:creator>
  <cp:lastModifiedBy>Josip Mikolašević</cp:lastModifiedBy>
  <cp:revision>7</cp:revision>
  <dcterms:created xsi:type="dcterms:W3CDTF">2021-12-09T07:42:35Z</dcterms:created>
  <dcterms:modified xsi:type="dcterms:W3CDTF">2022-01-05T11:14:27Z</dcterms:modified>
</cp:coreProperties>
</file>